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54"/>
  </p:notesMasterIdLst>
  <p:sldIdLst>
    <p:sldId id="256" r:id="rId2"/>
    <p:sldId id="265" r:id="rId3"/>
    <p:sldId id="333" r:id="rId4"/>
    <p:sldId id="257" r:id="rId5"/>
    <p:sldId id="259" r:id="rId6"/>
    <p:sldId id="258" r:id="rId7"/>
    <p:sldId id="263" r:id="rId8"/>
    <p:sldId id="261" r:id="rId9"/>
    <p:sldId id="266" r:id="rId10"/>
    <p:sldId id="330" r:id="rId11"/>
    <p:sldId id="332" r:id="rId12"/>
    <p:sldId id="272" r:id="rId13"/>
    <p:sldId id="264" r:id="rId14"/>
    <p:sldId id="294" r:id="rId15"/>
    <p:sldId id="295" r:id="rId16"/>
    <p:sldId id="296" r:id="rId17"/>
    <p:sldId id="327" r:id="rId18"/>
    <p:sldId id="329" r:id="rId19"/>
    <p:sldId id="288" r:id="rId20"/>
    <p:sldId id="289" r:id="rId21"/>
    <p:sldId id="293" r:id="rId22"/>
    <p:sldId id="297" r:id="rId23"/>
    <p:sldId id="267" r:id="rId24"/>
    <p:sldId id="331" r:id="rId25"/>
    <p:sldId id="271" r:id="rId26"/>
    <p:sldId id="323" r:id="rId27"/>
    <p:sldId id="276" r:id="rId28"/>
    <p:sldId id="277" r:id="rId29"/>
    <p:sldId id="278" r:id="rId30"/>
    <p:sldId id="299" r:id="rId31"/>
    <p:sldId id="279" r:id="rId32"/>
    <p:sldId id="280" r:id="rId33"/>
    <p:sldId id="324" r:id="rId34"/>
    <p:sldId id="325" r:id="rId35"/>
    <p:sldId id="326" r:id="rId36"/>
    <p:sldId id="283" r:id="rId37"/>
    <p:sldId id="284" r:id="rId38"/>
    <p:sldId id="285" r:id="rId39"/>
    <p:sldId id="337" r:id="rId40"/>
    <p:sldId id="287" r:id="rId41"/>
    <p:sldId id="290" r:id="rId42"/>
    <p:sldId id="274" r:id="rId43"/>
    <p:sldId id="301" r:id="rId44"/>
    <p:sldId id="298" r:id="rId45"/>
    <p:sldId id="292" r:id="rId46"/>
    <p:sldId id="303" r:id="rId47"/>
    <p:sldId id="300" r:id="rId48"/>
    <p:sldId id="302" r:id="rId49"/>
    <p:sldId id="304" r:id="rId50"/>
    <p:sldId id="305" r:id="rId51"/>
    <p:sldId id="307" r:id="rId52"/>
    <p:sldId id="306"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3699" autoAdjust="0"/>
  </p:normalViewPr>
  <p:slideViewPr>
    <p:cSldViewPr>
      <p:cViewPr varScale="1">
        <p:scale>
          <a:sx n="120" d="100"/>
          <a:sy n="120" d="100"/>
        </p:scale>
        <p:origin x="196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70657-FC06-4391-9664-890F2DFDE6EA}" type="datetimeFigureOut">
              <a:rPr lang="en-US" smtClean="0"/>
              <a:t>10/10/18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9F2453-3965-419E-86F6-AC6F6D6898A0}" type="slidenum">
              <a:rPr lang="en-US" smtClean="0"/>
              <a:t>‹#›</a:t>
            </a:fld>
            <a:endParaRPr lang="en-US"/>
          </a:p>
        </p:txBody>
      </p:sp>
    </p:spTree>
    <p:extLst>
      <p:ext uri="{BB962C8B-B14F-4D97-AF65-F5344CB8AC3E}">
        <p14:creationId xmlns:p14="http://schemas.microsoft.com/office/powerpoint/2010/main" val="3857494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9F2453-3965-419E-86F6-AC6F6D6898A0}" type="slidenum">
              <a:rPr lang="en-US" smtClean="0"/>
              <a:t>26</a:t>
            </a:fld>
            <a:endParaRPr lang="en-US"/>
          </a:p>
        </p:txBody>
      </p:sp>
    </p:spTree>
    <p:extLst>
      <p:ext uri="{BB962C8B-B14F-4D97-AF65-F5344CB8AC3E}">
        <p14:creationId xmlns:p14="http://schemas.microsoft.com/office/powerpoint/2010/main" val="267851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F611F19-FB97-4EE4-A344-F40B3C037BAE}" type="slidenum">
              <a:rPr lang="en-US" altLang="en-US" b="0" smtClean="0"/>
              <a:pPr eaLnBrk="1" hangingPunct="1"/>
              <a:t>27</a:t>
            </a:fld>
            <a:endParaRPr lang="en-US" altLang="en-US" b="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7216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36657115-5E92-4626-9ADF-E26518DD5AD8}" type="slidenum">
              <a:rPr lang="en-US" altLang="en-US" b="0" smtClean="0"/>
              <a:pPr eaLnBrk="1" hangingPunct="1"/>
              <a:t>28</a:t>
            </a:fld>
            <a:endParaRPr lang="en-US" altLang="en-US" b="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73162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31</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8559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0BAE45B3-409B-4627-9E75-8C88B7D967AF}" type="slidenum">
              <a:rPr lang="en-US" altLang="en-US" b="0" smtClean="0"/>
              <a:pPr eaLnBrk="1" hangingPunct="1"/>
              <a:t>32</a:t>
            </a:fld>
            <a:endParaRPr lang="en-US" altLang="en-US" b="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a:t>The map below shows robbery data thematically shaded by enumeration districts across the London Borough of Croydon. A custom range has been used to present the distribution of this crime type. The map serves the purpose of identifying those enumeration districts that are grouped in the highest crime count categories. The map also makes use of natural colours that complement the central message of the map (i.e. where are the hotspots?), and a sensible number of ranges to represent the pattern of this crime across Croydon. When identifying hotspots from this map early attention is drawn to the large enumeration districts that are coloured in the darker orange shading, rather than the EDs of the same colouring but less than a tenth the size. This type of mapping can often mislead identifying and prioritising crime reduction resources to areas that appear as problems, but where the problem is exaggerated from a thematic map of areas of varying size and shapes </a:t>
            </a:r>
          </a:p>
        </p:txBody>
      </p:sp>
    </p:spTree>
    <p:extLst>
      <p:ext uri="{BB962C8B-B14F-4D97-AF65-F5344CB8AC3E}">
        <p14:creationId xmlns:p14="http://schemas.microsoft.com/office/powerpoint/2010/main" val="178725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33</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747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34</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21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0F43082-5CC2-46AC-A05F-D82E879FB93B}" type="slidenum">
              <a:rPr lang="en-US" altLang="en-US" b="0" smtClean="0"/>
              <a:pPr eaLnBrk="1" hangingPunct="1"/>
              <a:t>35</a:t>
            </a:fld>
            <a:endParaRPr lang="en-US" altLang="en-US" b="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2000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C64522-2605-4F48-A276-F94152A71BC0}"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0379A37-992B-484C-8709-8F299F2413E3}" type="slidenum">
              <a:rPr lang="en-US"/>
              <a:pPr>
                <a:defRPr/>
              </a:pPr>
              <a:t>‹#›</a:t>
            </a:fld>
            <a:endParaRPr lang="en-US"/>
          </a:p>
        </p:txBody>
      </p:sp>
    </p:spTree>
    <p:extLst>
      <p:ext uri="{BB962C8B-B14F-4D97-AF65-F5344CB8AC3E}">
        <p14:creationId xmlns:p14="http://schemas.microsoft.com/office/powerpoint/2010/main" val="409176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C64522-2605-4F48-A276-F94152A71BC0}"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C64522-2605-4F48-A276-F94152A71BC0}"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C64522-2605-4F48-A276-F94152A71BC0}"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C64522-2605-4F48-A276-F94152A71BC0}" type="datetimeFigureOut">
              <a:rPr lang="en-US" smtClean="0"/>
              <a:t>10/10/18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1BB470-DC57-4C6E-9700-AB27113C10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C64522-2605-4F48-A276-F94152A71BC0}" type="datetimeFigureOut">
              <a:rPr lang="en-US" smtClean="0"/>
              <a:t>10/10/18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64522-2605-4F48-A276-F94152A71BC0}" type="datetimeFigureOut">
              <a:rPr lang="en-US" smtClean="0"/>
              <a:t>10/10/18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C64522-2605-4F48-A276-F94152A71BC0}"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1BB470-DC57-4C6E-9700-AB27113C106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FC64522-2605-4F48-A276-F94152A71BC0}" type="datetimeFigureOut">
              <a:rPr lang="en-US" smtClean="0"/>
              <a:t>10/10/18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01BB470-DC57-4C6E-9700-AB27113C10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1004" y="3505200"/>
            <a:ext cx="6306022" cy="1138773"/>
          </a:xfrm>
          <a:prstGeom prst="rect">
            <a:avLst/>
          </a:prstGeom>
        </p:spPr>
        <p:txBody>
          <a:bodyPr wrap="none">
            <a:spAutoFit/>
          </a:bodyPr>
          <a:lstStyle/>
          <a:p>
            <a:pPr algn="ctr"/>
            <a:r>
              <a:rPr lang="en-GB" altLang="en-US" sz="2800" b="0" i="1" dirty="0">
                <a:solidFill>
                  <a:schemeClr val="tx2"/>
                </a:solidFill>
              </a:rPr>
              <a:t>Spatia</a:t>
            </a:r>
            <a:r>
              <a:rPr lang="en-GB" altLang="en-US" sz="2800" i="1" dirty="0">
                <a:solidFill>
                  <a:schemeClr val="tx2"/>
                </a:solidFill>
              </a:rPr>
              <a:t>l Data Analysis for Public Health</a:t>
            </a:r>
            <a:endParaRPr lang="en-GB" altLang="en-US" sz="2800" b="0" i="1" dirty="0">
              <a:solidFill>
                <a:schemeClr val="tx2"/>
              </a:solidFill>
            </a:endParaRPr>
          </a:p>
          <a:p>
            <a:pPr algn="ctr"/>
            <a:r>
              <a:rPr lang="en-GB" altLang="en-US" sz="2000" dirty="0">
                <a:solidFill>
                  <a:schemeClr val="tx2"/>
                </a:solidFill>
              </a:rPr>
              <a:t>PH272C </a:t>
            </a:r>
            <a:r>
              <a:rPr lang="en-US" altLang="en-US" sz="2000" dirty="0">
                <a:solidFill>
                  <a:schemeClr val="tx2"/>
                </a:solidFill>
              </a:rPr>
              <a:t>–</a:t>
            </a:r>
            <a:r>
              <a:rPr lang="en-GB" altLang="en-US" sz="2000" dirty="0">
                <a:solidFill>
                  <a:schemeClr val="tx2"/>
                </a:solidFill>
              </a:rPr>
              <a:t> Week 1</a:t>
            </a:r>
          </a:p>
          <a:p>
            <a:pPr algn="ctr"/>
            <a:r>
              <a:rPr lang="en-GB" altLang="en-US" sz="2000" b="0" dirty="0">
                <a:solidFill>
                  <a:schemeClr val="tx2"/>
                </a:solidFill>
              </a:rPr>
              <a:t>Fall 2018 </a:t>
            </a:r>
            <a:endParaRPr lang="en-US" sz="2000" dirty="0"/>
          </a:p>
        </p:txBody>
      </p:sp>
      <p:sp>
        <p:nvSpPr>
          <p:cNvPr id="5" name="Rectangle 4"/>
          <p:cNvSpPr/>
          <p:nvPr/>
        </p:nvSpPr>
        <p:spPr>
          <a:xfrm>
            <a:off x="2919730" y="2590800"/>
            <a:ext cx="3176270" cy="707886"/>
          </a:xfrm>
          <a:prstGeom prst="rect">
            <a:avLst/>
          </a:prstGeom>
        </p:spPr>
        <p:txBody>
          <a:bodyPr wrap="none">
            <a:spAutoFit/>
          </a:bodyPr>
          <a:lstStyle/>
          <a:p>
            <a:r>
              <a:rPr lang="en-GB" altLang="en-US" sz="4000" b="1" dirty="0">
                <a:solidFill>
                  <a:schemeClr val="tx2"/>
                </a:solidFill>
              </a:rPr>
              <a:t>Introduction</a:t>
            </a:r>
            <a:endParaRPr lang="en-US" sz="4000" b="1" dirty="0"/>
          </a:p>
        </p:txBody>
      </p:sp>
    </p:spTree>
    <p:extLst>
      <p:ext uri="{BB962C8B-B14F-4D97-AF65-F5344CB8AC3E}">
        <p14:creationId xmlns:p14="http://schemas.microsoft.com/office/powerpoint/2010/main" val="3218065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pic>
        <p:nvPicPr>
          <p:cNvPr id="6" name="Picture 5">
            <a:extLst>
              <a:ext uri="{FF2B5EF4-FFF2-40B4-BE49-F238E27FC236}">
                <a16:creationId xmlns:a16="http://schemas.microsoft.com/office/drawing/2014/main" id="{8162328B-F25D-BA4E-B0F1-05841C4820C8}"/>
              </a:ext>
            </a:extLst>
          </p:cNvPr>
          <p:cNvPicPr>
            <a:picLocks noChangeAspect="1"/>
          </p:cNvPicPr>
          <p:nvPr/>
        </p:nvPicPr>
        <p:blipFill>
          <a:blip r:embed="rId2"/>
          <a:stretch>
            <a:fillRect/>
          </a:stretch>
        </p:blipFill>
        <p:spPr>
          <a:xfrm>
            <a:off x="6324600" y="1752600"/>
            <a:ext cx="2235200" cy="2235200"/>
          </a:xfrm>
          <a:prstGeom prst="rect">
            <a:avLst/>
          </a:prstGeom>
        </p:spPr>
      </p:pic>
      <p:sp>
        <p:nvSpPr>
          <p:cNvPr id="7" name="TextBox 6">
            <a:extLst>
              <a:ext uri="{FF2B5EF4-FFF2-40B4-BE49-F238E27FC236}">
                <a16:creationId xmlns:a16="http://schemas.microsoft.com/office/drawing/2014/main" id="{377B50DA-853C-E649-8088-B72548F179F0}"/>
              </a:ext>
            </a:extLst>
          </p:cNvPr>
          <p:cNvSpPr txBox="1"/>
          <p:nvPr/>
        </p:nvSpPr>
        <p:spPr>
          <a:xfrm>
            <a:off x="6570743" y="4102854"/>
            <a:ext cx="1742913" cy="369332"/>
          </a:xfrm>
          <a:prstGeom prst="rect">
            <a:avLst/>
          </a:prstGeom>
          <a:noFill/>
        </p:spPr>
        <p:txBody>
          <a:bodyPr wrap="none" rtlCol="0">
            <a:spAutoFit/>
          </a:bodyPr>
          <a:lstStyle/>
          <a:p>
            <a:r>
              <a:rPr lang="en-US" dirty="0"/>
              <a:t>Ricardo Andrade</a:t>
            </a:r>
          </a:p>
        </p:txBody>
      </p:sp>
      <p:graphicFrame>
        <p:nvGraphicFramePr>
          <p:cNvPr id="8" name="Table 7">
            <a:extLst>
              <a:ext uri="{FF2B5EF4-FFF2-40B4-BE49-F238E27FC236}">
                <a16:creationId xmlns:a16="http://schemas.microsoft.com/office/drawing/2014/main" id="{7290BFD2-C6A2-B447-B0EA-E78BDE4BB1B6}"/>
              </a:ext>
            </a:extLst>
          </p:cNvPr>
          <p:cNvGraphicFramePr>
            <a:graphicFrameLocks noGrp="1"/>
          </p:cNvGraphicFramePr>
          <p:nvPr>
            <p:extLst>
              <p:ext uri="{D42A27DB-BD31-4B8C-83A1-F6EECF244321}">
                <p14:modId xmlns:p14="http://schemas.microsoft.com/office/powerpoint/2010/main" val="2021650475"/>
              </p:ext>
            </p:extLst>
          </p:nvPr>
        </p:nvGraphicFramePr>
        <p:xfrm>
          <a:off x="381000" y="1295400"/>
          <a:ext cx="5486400" cy="366268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October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October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November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Working with remote sensing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November 26</a:t>
                      </a:r>
                      <a:r>
                        <a:rPr lang="en-US" sz="1800" baseline="30000" dirty="0">
                          <a:latin typeface="Arial" panose="020B0604020202020204" pitchFamily="34" charset="0"/>
                          <a:cs typeface="Arial" panose="020B0604020202020204" pitchFamily="34" charset="0"/>
                        </a:rPr>
                        <a:t>th</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Spatial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December 3</a:t>
                      </a:r>
                      <a:r>
                        <a:rPr lang="en-US" sz="1800" baseline="30000" dirty="0">
                          <a:latin typeface="Arial" panose="020B0604020202020204" pitchFamily="34" charset="0"/>
                          <a:cs typeface="Arial" panose="020B0604020202020204" pitchFamily="34" charset="0"/>
                        </a:rPr>
                        <a:t>rd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63004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EE9BDE-EED0-2D41-AC1C-51945A2FFF5C}"/>
              </a:ext>
            </a:extLst>
          </p:cNvPr>
          <p:cNvGraphicFramePr>
            <a:graphicFrameLocks noGrp="1"/>
          </p:cNvGraphicFramePr>
          <p:nvPr>
            <p:extLst>
              <p:ext uri="{D42A27DB-BD31-4B8C-83A1-F6EECF244321}">
                <p14:modId xmlns:p14="http://schemas.microsoft.com/office/powerpoint/2010/main" val="672622042"/>
              </p:ext>
            </p:extLst>
          </p:nvPr>
        </p:nvGraphicFramePr>
        <p:xfrm>
          <a:off x="381000" y="1295400"/>
          <a:ext cx="5486400" cy="40640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October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October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November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Working with remote sensing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November 26</a:t>
                      </a:r>
                      <a:r>
                        <a:rPr lang="en-US" sz="1800" baseline="30000" dirty="0">
                          <a:latin typeface="Arial" panose="020B0604020202020204" pitchFamily="34" charset="0"/>
                          <a:cs typeface="Arial" panose="020B0604020202020204" pitchFamily="34" charset="0"/>
                        </a:rPr>
                        <a:t>th</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Spatial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December 3</a:t>
                      </a:r>
                      <a:r>
                        <a:rPr lang="en-US" sz="1800" baseline="30000" dirty="0">
                          <a:latin typeface="Arial" panose="020B0604020202020204" pitchFamily="34" charset="0"/>
                          <a:cs typeface="Arial" panose="020B0604020202020204" pitchFamily="34" charset="0"/>
                        </a:rPr>
                        <a:t>rd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7"/>
                  </a:ext>
                </a:extLst>
              </a:tr>
              <a:tr h="370840">
                <a:tc>
                  <a:txBody>
                    <a:bodyPr/>
                    <a:lstStyle/>
                    <a:p>
                      <a:pPr rtl="0" fontAlgn="t">
                        <a:spcBef>
                          <a:spcPts val="600"/>
                        </a:spcBef>
                        <a:spcAft>
                          <a:spcPts val="600"/>
                        </a:spcAft>
                      </a:pPr>
                      <a:r>
                        <a:rPr lang="en-US" sz="1800" dirty="0">
                          <a:effectLst/>
                          <a:latin typeface="Arial" panose="020B0604020202020204" pitchFamily="34" charset="0"/>
                          <a:cs typeface="Arial" panose="020B0604020202020204" pitchFamily="34" charset="0"/>
                        </a:rPr>
                        <a:t>Final assessment</a:t>
                      </a:r>
                    </a:p>
                  </a:txBody>
                  <a:tcPr marL="63500" marR="63500" marT="63500" marB="63500"/>
                </a:tc>
                <a:tc>
                  <a:txBody>
                    <a:bodyPr/>
                    <a:lstStyle/>
                    <a:p>
                      <a:r>
                        <a:rPr lang="en-US" sz="1800" dirty="0">
                          <a:latin typeface="Arial" panose="020B0604020202020204" pitchFamily="34" charset="0"/>
                          <a:cs typeface="Arial" panose="020B0604020202020204" pitchFamily="34" charset="0"/>
                        </a:rPr>
                        <a:t>December 10</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8"/>
                  </a:ext>
                </a:extLst>
              </a:tr>
            </a:tbl>
          </a:graphicData>
        </a:graphic>
      </p:graphicFrame>
      <p:sp>
        <p:nvSpPr>
          <p:cNvPr id="5" name="Title 1"/>
          <p:cNvSpPr>
            <a:spLocks noGrp="1"/>
          </p:cNvSpPr>
          <p:nvPr>
            <p:ph type="title"/>
          </p:nvPr>
        </p:nvSpPr>
        <p:spPr>
          <a:xfrm>
            <a:off x="381000" y="350838"/>
            <a:ext cx="8229600" cy="792162"/>
          </a:xfrm>
        </p:spPr>
        <p:txBody>
          <a:bodyPr>
            <a:normAutofit/>
          </a:bodyPr>
          <a:lstStyle/>
          <a:p>
            <a:pPr algn="l"/>
            <a:r>
              <a:rPr lang="en-US" sz="3600" b="1" dirty="0">
                <a:solidFill>
                  <a:schemeClr val="accent6"/>
                </a:solidFill>
              </a:rPr>
              <a:t>Overview</a:t>
            </a:r>
          </a:p>
        </p:txBody>
      </p:sp>
    </p:spTree>
    <p:extLst>
      <p:ext uri="{BB962C8B-B14F-4D97-AF65-F5344CB8AC3E}">
        <p14:creationId xmlns:p14="http://schemas.microsoft.com/office/powerpoint/2010/main" val="4058581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r>
              <a:rPr lang="en-US" sz="3600" b="1" dirty="0">
                <a:solidFill>
                  <a:srgbClr val="C00000"/>
                </a:solidFill>
              </a:rPr>
              <a:t>Grades</a:t>
            </a:r>
          </a:p>
        </p:txBody>
      </p:sp>
      <p:sp>
        <p:nvSpPr>
          <p:cNvPr id="3" name="Content Placeholder 2"/>
          <p:cNvSpPr>
            <a:spLocks noGrp="1"/>
          </p:cNvSpPr>
          <p:nvPr>
            <p:ph idx="1"/>
          </p:nvPr>
        </p:nvSpPr>
        <p:spPr/>
        <p:txBody>
          <a:bodyPr/>
          <a:lstStyle/>
          <a:p>
            <a:r>
              <a:rPr lang="en-US" dirty="0"/>
              <a:t>Labs (0%)</a:t>
            </a:r>
          </a:p>
          <a:p>
            <a:pPr lvl="1"/>
            <a:r>
              <a:rPr lang="en-US" dirty="0"/>
              <a:t>Each week we will post a lab for you to work through on your own time</a:t>
            </a:r>
          </a:p>
          <a:p>
            <a:pPr lvl="1"/>
            <a:r>
              <a:rPr lang="en-US" dirty="0"/>
              <a:t>The lab will be the exact same as the code demonstrated via video, with a few addition tasks</a:t>
            </a:r>
          </a:p>
          <a:p>
            <a:pPr lvl="1"/>
            <a:r>
              <a:rPr lang="en-US" dirty="0"/>
              <a:t>Labs are for practice, they are NOT graded  </a:t>
            </a:r>
          </a:p>
          <a:p>
            <a:r>
              <a:rPr lang="en-US" dirty="0"/>
              <a:t>Assignments (20%)</a:t>
            </a:r>
          </a:p>
          <a:p>
            <a:pPr lvl="1"/>
            <a:r>
              <a:rPr lang="en-US" dirty="0"/>
              <a:t>Each week we will post an R assignment to be completed and turned in via </a:t>
            </a:r>
            <a:r>
              <a:rPr lang="en-US" dirty="0" err="1"/>
              <a:t>bCourses</a:t>
            </a:r>
            <a:endParaRPr lang="en-US" dirty="0"/>
          </a:p>
          <a:p>
            <a:r>
              <a:rPr lang="en-US" dirty="0"/>
              <a:t>Final (80%)</a:t>
            </a:r>
          </a:p>
          <a:p>
            <a:pPr lvl="1"/>
            <a:r>
              <a:rPr lang="en-US" dirty="0"/>
              <a:t> This will be a written piece, should be journal article-</a:t>
            </a:r>
            <a:r>
              <a:rPr lang="en-US" dirty="0" err="1"/>
              <a:t>esque</a:t>
            </a:r>
            <a:r>
              <a:rPr lang="en-US" dirty="0"/>
              <a:t> </a:t>
            </a:r>
          </a:p>
          <a:p>
            <a:pPr lvl="2"/>
            <a:r>
              <a:rPr lang="en-US" dirty="0"/>
              <a:t>Include spatial analysis on your own dataset incorporating topics covered across the 8 weeks</a:t>
            </a:r>
          </a:p>
        </p:txBody>
      </p:sp>
    </p:spTree>
    <p:extLst>
      <p:ext uri="{BB962C8B-B14F-4D97-AF65-F5344CB8AC3E}">
        <p14:creationId xmlns:p14="http://schemas.microsoft.com/office/powerpoint/2010/main" val="418790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2438400"/>
            <a:ext cx="6172200" cy="1938992"/>
          </a:xfrm>
          <a:prstGeom prst="rect">
            <a:avLst/>
          </a:prstGeom>
        </p:spPr>
        <p:txBody>
          <a:bodyPr wrap="square">
            <a:spAutoFit/>
          </a:bodyPr>
          <a:lstStyle/>
          <a:p>
            <a:r>
              <a:rPr lang="en-US" sz="2400" b="1" dirty="0"/>
              <a:t>Spatial epidemiology</a:t>
            </a:r>
            <a:r>
              <a:rPr lang="en-US" sz="2400" dirty="0"/>
              <a:t> is the description and analysis of geographic variations in disease with respect to demographic, environmental, behavioral, socioeconomic, genetic, and infectious risk factors.</a:t>
            </a:r>
          </a:p>
        </p:txBody>
      </p:sp>
      <p:sp>
        <p:nvSpPr>
          <p:cNvPr id="3" name="Rectangle 2">
            <a:extLst>
              <a:ext uri="{FF2B5EF4-FFF2-40B4-BE49-F238E27FC236}">
                <a16:creationId xmlns:a16="http://schemas.microsoft.com/office/drawing/2014/main" id="{51492DF9-EDAD-AC47-A745-F364E2AED776}"/>
              </a:ext>
            </a:extLst>
          </p:cNvPr>
          <p:cNvSpPr/>
          <p:nvPr/>
        </p:nvSpPr>
        <p:spPr>
          <a:xfrm>
            <a:off x="3581400" y="4898670"/>
            <a:ext cx="4114800" cy="523220"/>
          </a:xfrm>
          <a:prstGeom prst="rect">
            <a:avLst/>
          </a:prstGeom>
        </p:spPr>
        <p:txBody>
          <a:bodyPr wrap="square">
            <a:spAutoFit/>
          </a:bodyPr>
          <a:lstStyle/>
          <a:p>
            <a:r>
              <a:rPr lang="en-US" sz="1400" dirty="0">
                <a:solidFill>
                  <a:srgbClr val="222222"/>
                </a:solidFill>
                <a:latin typeface="Arial" panose="020B0604020202020204" pitchFamily="34" charset="0"/>
              </a:rPr>
              <a:t>Elliott &amp; </a:t>
            </a:r>
            <a:r>
              <a:rPr lang="en-US" sz="1400" dirty="0" err="1">
                <a:solidFill>
                  <a:srgbClr val="222222"/>
                </a:solidFill>
                <a:latin typeface="Arial" panose="020B0604020202020204" pitchFamily="34" charset="0"/>
              </a:rPr>
              <a:t>Wartenberg</a:t>
            </a:r>
            <a:r>
              <a:rPr lang="en-US" sz="1400" dirty="0">
                <a:solidFill>
                  <a:srgbClr val="222222"/>
                </a:solidFill>
                <a:latin typeface="Arial" panose="020B0604020202020204" pitchFamily="34" charset="0"/>
              </a:rPr>
              <a:t>. </a:t>
            </a:r>
            <a:r>
              <a:rPr lang="en-US" sz="1400" i="1" dirty="0">
                <a:solidFill>
                  <a:srgbClr val="222222"/>
                </a:solidFill>
                <a:latin typeface="Arial" panose="020B0604020202020204" pitchFamily="34" charset="0"/>
              </a:rPr>
              <a:t>Environmental health perspectives</a:t>
            </a:r>
            <a:r>
              <a:rPr lang="en-US" sz="1400" dirty="0">
                <a:solidFill>
                  <a:srgbClr val="222222"/>
                </a:solidFill>
                <a:latin typeface="Arial" panose="020B0604020202020204" pitchFamily="34" charset="0"/>
              </a:rPr>
              <a:t> 112.9 (2004): 998.</a:t>
            </a:r>
            <a:endParaRPr lang="en-US" sz="1400" dirty="0"/>
          </a:p>
        </p:txBody>
      </p:sp>
    </p:spTree>
    <p:extLst>
      <p:ext uri="{BB962C8B-B14F-4D97-AF65-F5344CB8AC3E}">
        <p14:creationId xmlns:p14="http://schemas.microsoft.com/office/powerpoint/2010/main" val="3942463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
        <p:nvSpPr>
          <p:cNvPr id="3" name="Content Placeholder 2"/>
          <p:cNvSpPr>
            <a:spLocks noGrp="1"/>
          </p:cNvSpPr>
          <p:nvPr>
            <p:ph idx="1"/>
          </p:nvPr>
        </p:nvSpPr>
        <p:spPr>
          <a:xfrm>
            <a:off x="457200" y="1295400"/>
            <a:ext cx="8229600" cy="4525963"/>
          </a:xfrm>
        </p:spPr>
        <p:txBody>
          <a:bodyPr/>
          <a:lstStyle/>
          <a:p>
            <a:r>
              <a:rPr lang="en-US" dirty="0"/>
              <a:t>Point level data</a:t>
            </a:r>
          </a:p>
        </p:txBody>
      </p:sp>
      <p:pic>
        <p:nvPicPr>
          <p:cNvPr id="10242" name="Picture 2" descr="http://www.esrl.noaa.gov/csd/news/2015/images/169_06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0"/>
            <a:ext cx="6553200" cy="4073982"/>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descr="http://www.who.int/bulletin/volumes/87/12/08-058933-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5058214" cy="341935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04800" y="5754044"/>
            <a:ext cx="4572000" cy="1077218"/>
          </a:xfrm>
          <a:prstGeom prst="rect">
            <a:avLst/>
          </a:prstGeom>
        </p:spPr>
        <p:txBody>
          <a:bodyPr>
            <a:spAutoFit/>
          </a:bodyPr>
          <a:lstStyle/>
          <a:p>
            <a:r>
              <a:rPr lang="en-US" sz="2800" dirty="0">
                <a:solidFill>
                  <a:srgbClr val="010813"/>
                </a:solidFill>
                <a:latin typeface="Calibri" panose="020F0502020204030204" pitchFamily="34" charset="0"/>
              </a:rPr>
              <a:t>Schistosomiasis in Mali</a:t>
            </a:r>
          </a:p>
          <a:p>
            <a:r>
              <a:rPr lang="en-US" dirty="0">
                <a:solidFill>
                  <a:srgbClr val="010813"/>
                </a:solidFill>
                <a:latin typeface="Calibri" panose="020F0502020204030204" pitchFamily="34" charset="0"/>
              </a:rPr>
              <a:t>Clements et al (2009) </a:t>
            </a:r>
            <a:r>
              <a:rPr lang="en-US" dirty="0" err="1">
                <a:solidFill>
                  <a:srgbClr val="010813"/>
                </a:solidFill>
                <a:latin typeface="Calibri" panose="020F0502020204030204" pitchFamily="34" charset="0"/>
              </a:rPr>
              <a:t>PLoS</a:t>
            </a:r>
            <a:r>
              <a:rPr lang="en-US" dirty="0">
                <a:solidFill>
                  <a:srgbClr val="010813"/>
                </a:solidFill>
                <a:latin typeface="Calibri" panose="020F0502020204030204" pitchFamily="34" charset="0"/>
              </a:rPr>
              <a:t> </a:t>
            </a:r>
            <a:r>
              <a:rPr lang="en-US" dirty="0" err="1">
                <a:solidFill>
                  <a:srgbClr val="010813"/>
                </a:solidFill>
                <a:latin typeface="Calibri" panose="020F0502020204030204" pitchFamily="34" charset="0"/>
              </a:rPr>
              <a:t>Negl</a:t>
            </a:r>
            <a:r>
              <a:rPr lang="en-US" dirty="0">
                <a:solidFill>
                  <a:srgbClr val="010813"/>
                </a:solidFill>
                <a:latin typeface="Calibri" panose="020F0502020204030204" pitchFamily="34" charset="0"/>
              </a:rPr>
              <a:t> Trop Dis 3(5): e431</a:t>
            </a:r>
            <a:endParaRPr lang="en-US" dirty="0"/>
          </a:p>
        </p:txBody>
      </p:sp>
    </p:spTree>
    <p:extLst>
      <p:ext uri="{BB962C8B-B14F-4D97-AF65-F5344CB8AC3E}">
        <p14:creationId xmlns:p14="http://schemas.microsoft.com/office/powerpoint/2010/main" val="230796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4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923415"/>
            <a:ext cx="6324600" cy="4471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6" name="Picture 2" descr="http://www.cdc.gov/pcd/issues/2013/images/12_0252_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065" y="2057400"/>
            <a:ext cx="6516524" cy="427918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505250" y="6336585"/>
            <a:ext cx="6057299" cy="646331"/>
          </a:xfrm>
          <a:prstGeom prst="rect">
            <a:avLst/>
          </a:prstGeom>
          <a:noFill/>
        </p:spPr>
        <p:txBody>
          <a:bodyPr wrap="none" rtlCol="0">
            <a:spAutoFit/>
          </a:bodyPr>
          <a:lstStyle/>
          <a:p>
            <a:r>
              <a:rPr lang="en-US" dirty="0"/>
              <a:t>Childhood Obesity Prevalence at the Census Block-Group Level</a:t>
            </a:r>
          </a:p>
          <a:p>
            <a:endParaRPr lang="en-US" dirty="0"/>
          </a:p>
        </p:txBody>
      </p:sp>
      <p:sp>
        <p:nvSpPr>
          <p:cNvPr id="9" name="Content Placeholder 2"/>
          <p:cNvSpPr>
            <a:spLocks noGrp="1"/>
          </p:cNvSpPr>
          <p:nvPr>
            <p:ph idx="1"/>
          </p:nvPr>
        </p:nvSpPr>
        <p:spPr>
          <a:xfrm>
            <a:off x="457200" y="1295400"/>
            <a:ext cx="8229600" cy="4525963"/>
          </a:xfrm>
        </p:spPr>
        <p:txBody>
          <a:bodyPr/>
          <a:lstStyle/>
          <a:p>
            <a:r>
              <a:rPr lang="en-US" dirty="0"/>
              <a:t>Aggregate data</a:t>
            </a:r>
          </a:p>
        </p:txBody>
      </p:sp>
      <p:sp>
        <p:nvSpPr>
          <p:cNvPr id="10" name="Title 1">
            <a:extLst>
              <a:ext uri="{FF2B5EF4-FFF2-40B4-BE49-F238E27FC236}">
                <a16:creationId xmlns:a16="http://schemas.microsoft.com/office/drawing/2014/main" id="{D60CFD09-452E-F84C-9EB8-0832264D8556}"/>
              </a:ext>
            </a:extLst>
          </p:cNvPr>
          <p:cNvSpPr txBox="1">
            <a:spLocks/>
          </p:cNvSpPr>
          <p:nvPr/>
        </p:nvSpPr>
        <p:spPr>
          <a:xfrm>
            <a:off x="381000" y="304800"/>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a:solidFill>
                  <a:srgbClr val="C00000"/>
                </a:solidFill>
              </a:rPr>
              <a:t>Spatial Data Types</a:t>
            </a:r>
            <a:endParaRPr lang="en-US" sz="3600" b="1" dirty="0">
              <a:solidFill>
                <a:srgbClr val="C00000"/>
              </a:solidFill>
            </a:endParaRPr>
          </a:p>
        </p:txBody>
      </p:sp>
    </p:spTree>
    <p:extLst>
      <p:ext uri="{BB962C8B-B14F-4D97-AF65-F5344CB8AC3E}">
        <p14:creationId xmlns:p14="http://schemas.microsoft.com/office/powerpoint/2010/main" val="197386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cdc.gov/lyme/images/maps/map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943427"/>
            <a:ext cx="5439164" cy="419903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1"/>
          <p:cNvSpPr txBox="1">
            <a:spLocks/>
          </p:cNvSpPr>
          <p:nvPr/>
        </p:nvSpPr>
        <p:spPr>
          <a:xfrm>
            <a:off x="380288" y="1196669"/>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anose="020B0604020202020204" pitchFamily="34" charset="0"/>
              <a:buChar char="•"/>
            </a:pPr>
            <a:r>
              <a:rPr lang="en-US" sz="2400" dirty="0">
                <a:latin typeface="+mn-lt"/>
              </a:rPr>
              <a:t>Point process data</a:t>
            </a:r>
          </a:p>
        </p:txBody>
      </p:sp>
      <p:pic>
        <p:nvPicPr>
          <p:cNvPr id="7" name="Picture 6">
            <a:extLst>
              <a:ext uri="{FF2B5EF4-FFF2-40B4-BE49-F238E27FC236}">
                <a16:creationId xmlns:a16="http://schemas.microsoft.com/office/drawing/2014/main" id="{B384097D-D137-9F4A-85DD-92EC029B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9144000" cy="4815450"/>
          </a:xfrm>
          <a:prstGeom prst="rect">
            <a:avLst/>
          </a:prstGeom>
        </p:spPr>
      </p:pic>
      <p:sp>
        <p:nvSpPr>
          <p:cNvPr id="8" name="TextBox 7">
            <a:extLst>
              <a:ext uri="{FF2B5EF4-FFF2-40B4-BE49-F238E27FC236}">
                <a16:creationId xmlns:a16="http://schemas.microsoft.com/office/drawing/2014/main" id="{7DD5B53B-E259-524B-BBF9-B1CC11ED1D3E}"/>
              </a:ext>
            </a:extLst>
          </p:cNvPr>
          <p:cNvSpPr txBox="1"/>
          <p:nvPr/>
        </p:nvSpPr>
        <p:spPr>
          <a:xfrm>
            <a:off x="3124200" y="6500621"/>
            <a:ext cx="2819746" cy="369332"/>
          </a:xfrm>
          <a:prstGeom prst="rect">
            <a:avLst/>
          </a:prstGeom>
          <a:noFill/>
        </p:spPr>
        <p:txBody>
          <a:bodyPr wrap="none" rtlCol="0">
            <a:spAutoFit/>
          </a:bodyPr>
          <a:lstStyle/>
          <a:p>
            <a:r>
              <a:rPr lang="en-US" dirty="0"/>
              <a:t>Presence of malaria vectors </a:t>
            </a:r>
          </a:p>
        </p:txBody>
      </p:sp>
      <p:sp>
        <p:nvSpPr>
          <p:cNvPr id="12" name="Title 1">
            <a:extLst>
              <a:ext uri="{FF2B5EF4-FFF2-40B4-BE49-F238E27FC236}">
                <a16:creationId xmlns:a16="http://schemas.microsoft.com/office/drawing/2014/main" id="{3E32D8BE-1186-3D49-B69C-641BBC7CA7AF}"/>
              </a:ext>
            </a:extLst>
          </p:cNvPr>
          <p:cNvSpPr txBox="1">
            <a:spLocks/>
          </p:cNvSpPr>
          <p:nvPr/>
        </p:nvSpPr>
        <p:spPr>
          <a:xfrm>
            <a:off x="381000" y="533400"/>
            <a:ext cx="8229600" cy="1143000"/>
          </a:xfrm>
          <a:prstGeom prst="rect">
            <a:avLst/>
          </a:prstGeom>
        </p:spPr>
        <p:txBody>
          <a:bodyP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b="1" dirty="0">
                <a:solidFill>
                  <a:srgbClr val="C00000"/>
                </a:solidFill>
              </a:rPr>
              <a:t>Spatial Data Types</a:t>
            </a:r>
          </a:p>
        </p:txBody>
      </p:sp>
    </p:spTree>
    <p:extLst>
      <p:ext uri="{BB962C8B-B14F-4D97-AF65-F5344CB8AC3E}">
        <p14:creationId xmlns:p14="http://schemas.microsoft.com/office/powerpoint/2010/main" val="19583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 </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7" y="2286000"/>
            <a:ext cx="5872163" cy="41757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3429000" y="6491670"/>
            <a:ext cx="2235868" cy="369332"/>
          </a:xfrm>
          <a:prstGeom prst="rect">
            <a:avLst/>
          </a:prstGeom>
          <a:noFill/>
        </p:spPr>
        <p:txBody>
          <a:bodyPr wrap="none" rtlCol="0">
            <a:spAutoFit/>
          </a:bodyPr>
          <a:lstStyle/>
          <a:p>
            <a:r>
              <a:rPr lang="en-US" dirty="0"/>
              <a:t>Percentage tree cover</a:t>
            </a:r>
          </a:p>
        </p:txBody>
      </p:sp>
      <p:sp>
        <p:nvSpPr>
          <p:cNvPr id="10" name="Title 1">
            <a:extLst>
              <a:ext uri="{FF2B5EF4-FFF2-40B4-BE49-F238E27FC236}">
                <a16:creationId xmlns:a16="http://schemas.microsoft.com/office/drawing/2014/main" id="{DF37BCF1-15A8-9A4C-B939-7E04004046F5}"/>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276904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600" dirty="0"/>
              <a:t>Raster Data</a:t>
            </a:r>
          </a:p>
          <a:p>
            <a:pPr lvl="1"/>
            <a:r>
              <a:rPr lang="en-GB" altLang="en-US" sz="1400" dirty="0"/>
              <a:t>Example: remotely sensed data – provide complete coverage at the spatial resolution of the sensor</a:t>
            </a:r>
            <a:endParaRPr lang="en-GB" altLang="en-US" sz="2000" dirty="0"/>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72" t="20989" r="19336" b="5888"/>
          <a:stretch/>
        </p:blipFill>
        <p:spPr bwMode="auto">
          <a:xfrm>
            <a:off x="1828800" y="2590800"/>
            <a:ext cx="5940705" cy="38032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itle 1">
            <a:extLst>
              <a:ext uri="{FF2B5EF4-FFF2-40B4-BE49-F238E27FC236}">
                <a16:creationId xmlns:a16="http://schemas.microsoft.com/office/drawing/2014/main" id="{2CC9665E-081A-844E-B09B-B62A72B4D412}"/>
              </a:ext>
            </a:extLst>
          </p:cNvPr>
          <p:cNvSpPr>
            <a:spLocks noGrp="1"/>
          </p:cNvSpPr>
          <p:nvPr>
            <p:ph type="title"/>
          </p:nvPr>
        </p:nvSpPr>
        <p:spPr>
          <a:xfrm>
            <a:off x="381000" y="304800"/>
            <a:ext cx="8229600" cy="1143000"/>
          </a:xfrm>
        </p:spPr>
        <p:txBody>
          <a:bodyPr>
            <a:normAutofit/>
          </a:bodyPr>
          <a:lstStyle/>
          <a:p>
            <a:r>
              <a:rPr lang="en-US" sz="3600" b="1" dirty="0">
                <a:solidFill>
                  <a:srgbClr val="C00000"/>
                </a:solidFill>
              </a:rPr>
              <a:t>Spatial Data Types</a:t>
            </a:r>
          </a:p>
        </p:txBody>
      </p:sp>
    </p:spTree>
    <p:extLst>
      <p:ext uri="{BB962C8B-B14F-4D97-AF65-F5344CB8AC3E}">
        <p14:creationId xmlns:p14="http://schemas.microsoft.com/office/powerpoint/2010/main" val="7564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t>Exploration</a:t>
            </a:r>
          </a:p>
          <a:p>
            <a:r>
              <a:rPr lang="en-US" sz="4800" dirty="0"/>
              <a:t>Analysis</a:t>
            </a:r>
          </a:p>
        </p:txBody>
      </p:sp>
    </p:spTree>
    <p:extLst>
      <p:ext uri="{BB962C8B-B14F-4D97-AF65-F5344CB8AC3E}">
        <p14:creationId xmlns:p14="http://schemas.microsoft.com/office/powerpoint/2010/main" val="302778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a:bodyPr>
          <a:lstStyle/>
          <a:p>
            <a:pPr algn="l"/>
            <a:r>
              <a:rPr lang="en-US" sz="3600" b="1" dirty="0">
                <a:solidFill>
                  <a:srgbClr val="C00000"/>
                </a:solidFill>
              </a:rPr>
              <a:t>Course Objectives</a:t>
            </a:r>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Tx/>
              <a:buAutoNum type="arabicPeriod"/>
            </a:pPr>
            <a:r>
              <a:rPr lang="en-GB" altLang="en-US" sz="2800" dirty="0"/>
              <a:t>Review types of data you may handle</a:t>
            </a:r>
          </a:p>
          <a:p>
            <a:pPr marL="609600" indent="-609600">
              <a:buFontTx/>
              <a:buAutoNum type="arabicPeriod"/>
            </a:pPr>
            <a:r>
              <a:rPr lang="en-GB" altLang="en-US" sz="2800" dirty="0"/>
              <a:t>Explore tools/software to visualize, explore and </a:t>
            </a:r>
            <a:r>
              <a:rPr lang="en-GB" altLang="en-US" sz="2800" dirty="0" err="1"/>
              <a:t>analyze</a:t>
            </a:r>
            <a:r>
              <a:rPr lang="en-GB" altLang="en-US" sz="2800" dirty="0"/>
              <a:t> spatial data</a:t>
            </a:r>
          </a:p>
          <a:p>
            <a:pPr marL="609600" indent="-609600">
              <a:buFontTx/>
              <a:buAutoNum type="arabicPeriod"/>
            </a:pPr>
            <a:r>
              <a:rPr lang="en-GB" altLang="en-US" sz="2800" dirty="0"/>
              <a:t>Learn techniques available for visualising, exploring and </a:t>
            </a:r>
            <a:r>
              <a:rPr lang="en-GB" altLang="en-US" sz="2800" dirty="0" err="1"/>
              <a:t>analyzing</a:t>
            </a:r>
            <a:r>
              <a:rPr lang="en-GB" altLang="en-US" sz="2800" dirty="0"/>
              <a:t> data</a:t>
            </a:r>
          </a:p>
          <a:p>
            <a:pPr marL="609600" indent="-609600">
              <a:buFontTx/>
              <a:buAutoNum type="arabicPeriod"/>
            </a:pPr>
            <a:r>
              <a:rPr lang="en-GB" altLang="en-US" sz="2800" dirty="0"/>
              <a:t>Learn to love R!</a:t>
            </a:r>
          </a:p>
        </p:txBody>
      </p:sp>
    </p:spTree>
    <p:extLst>
      <p:ext uri="{BB962C8B-B14F-4D97-AF65-F5344CB8AC3E}">
        <p14:creationId xmlns:p14="http://schemas.microsoft.com/office/powerpoint/2010/main" val="1637220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2"/>
          <p:cNvSpPr>
            <a:spLocks noGrp="1"/>
          </p:cNvSpPr>
          <p:nvPr>
            <p:ph idx="1"/>
          </p:nvPr>
        </p:nvSpPr>
        <p:spPr>
          <a:xfrm>
            <a:off x="762000" y="2332037"/>
            <a:ext cx="8229600" cy="2925763"/>
          </a:xfrm>
        </p:spPr>
        <p:txBody>
          <a:bodyPr>
            <a:normAutofit/>
          </a:bodyPr>
          <a:lstStyle/>
          <a:p>
            <a:r>
              <a:rPr lang="en-US" sz="4800" dirty="0"/>
              <a:t>Visualization</a:t>
            </a:r>
          </a:p>
          <a:p>
            <a:r>
              <a:rPr lang="en-US" sz="4800" dirty="0">
                <a:solidFill>
                  <a:schemeClr val="bg1">
                    <a:lumMod val="75000"/>
                  </a:schemeClr>
                </a:solidFill>
              </a:rPr>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2681138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09"/>
          <a:stretch/>
        </p:blipFill>
        <p:spPr bwMode="auto">
          <a:xfrm>
            <a:off x="228600" y="1526894"/>
            <a:ext cx="8680242" cy="480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334531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37" r="25797"/>
          <a:stretch/>
        </p:blipFill>
        <p:spPr bwMode="auto">
          <a:xfrm>
            <a:off x="1066800" y="1279212"/>
            <a:ext cx="7086600" cy="5262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6EE76693-C0D3-A545-8A73-7B5A7A9375AB}"/>
              </a:ext>
            </a:extLst>
          </p:cNvPr>
          <p:cNvSpPr>
            <a:spLocks noGrp="1"/>
          </p:cNvSpPr>
          <p:nvPr>
            <p:ph type="title"/>
          </p:nvPr>
        </p:nvSpPr>
        <p:spPr>
          <a:xfrm>
            <a:off x="304800" y="152400"/>
            <a:ext cx="8229600" cy="1143000"/>
          </a:xfrm>
        </p:spPr>
        <p:txBody>
          <a:bodyPr>
            <a:normAutofit/>
          </a:bodyPr>
          <a:lstStyle/>
          <a:p>
            <a:r>
              <a:rPr lang="en-US" sz="3600" b="1" dirty="0">
                <a:solidFill>
                  <a:srgbClr val="C00000"/>
                </a:solidFill>
              </a:rPr>
              <a:t>1. Identify Errors/Outliers</a:t>
            </a:r>
          </a:p>
        </p:txBody>
      </p:sp>
    </p:spTree>
    <p:extLst>
      <p:ext uri="{BB962C8B-B14F-4D97-AF65-F5344CB8AC3E}">
        <p14:creationId xmlns:p14="http://schemas.microsoft.com/office/powerpoint/2010/main" val="3343567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207962"/>
            <a:ext cx="8229600" cy="1011238"/>
          </a:xfrm>
        </p:spPr>
        <p:txBody>
          <a:bodyPr/>
          <a:lstStyle/>
          <a:p>
            <a:pPr eaLnBrk="1" hangingPunct="1"/>
            <a:r>
              <a:rPr lang="en-GB" altLang="en-US" sz="3600" b="1" dirty="0">
                <a:solidFill>
                  <a:srgbClr val="C00000"/>
                </a:solidFill>
              </a:rPr>
              <a:t>2. Identify Trends</a:t>
            </a:r>
            <a:endParaRPr lang="en-US" altLang="en-US" sz="3600" b="1" dirty="0">
              <a:solidFill>
                <a:srgbClr val="C00000"/>
              </a:solidFill>
            </a:endParaRPr>
          </a:p>
        </p:txBody>
      </p:sp>
      <p:pic>
        <p:nvPicPr>
          <p:cNvPr id="13315"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219200"/>
            <a:ext cx="6413500" cy="5554662"/>
          </a:xfrm>
          <a:noFill/>
        </p:spPr>
      </p:pic>
      <p:sp>
        <p:nvSpPr>
          <p:cNvPr id="2" name="Oval 1"/>
          <p:cNvSpPr/>
          <p:nvPr/>
        </p:nvSpPr>
        <p:spPr>
          <a:xfrm>
            <a:off x="5715000" y="3657600"/>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12" y="6400800"/>
            <a:ext cx="5181600"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=2jOtehF01Kc</a:t>
            </a:r>
          </a:p>
        </p:txBody>
      </p:sp>
      <p:pic>
        <p:nvPicPr>
          <p:cNvPr id="8" name="flu_cropped.mp4">
            <a:hlinkClick r:id="" action="ppaction://media"/>
            <a:extLst>
              <a:ext uri="{FF2B5EF4-FFF2-40B4-BE49-F238E27FC236}">
                <a16:creationId xmlns:a16="http://schemas.microsoft.com/office/drawing/2014/main" id="{E97BE295-2CA6-F84B-ABED-E31A634779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676400"/>
            <a:ext cx="7620000" cy="4286250"/>
          </a:xfrm>
          <a:prstGeom prst="rect">
            <a:avLst/>
          </a:prstGeom>
        </p:spPr>
      </p:pic>
      <p:sp>
        <p:nvSpPr>
          <p:cNvPr id="9" name="Rectangle 2">
            <a:extLst>
              <a:ext uri="{FF2B5EF4-FFF2-40B4-BE49-F238E27FC236}">
                <a16:creationId xmlns:a16="http://schemas.microsoft.com/office/drawing/2014/main" id="{7D8F7665-0962-6640-A181-5CA053A25D14}"/>
              </a:ext>
            </a:extLst>
          </p:cNvPr>
          <p:cNvSpPr txBox="1">
            <a:spLocks noChangeArrowheads="1"/>
          </p:cNvSpPr>
          <p:nvPr/>
        </p:nvSpPr>
        <p:spPr>
          <a:xfrm>
            <a:off x="228600" y="207962"/>
            <a:ext cx="8229600" cy="101123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3600" b="1">
                <a:solidFill>
                  <a:srgbClr val="C00000"/>
                </a:solidFill>
              </a:rPr>
              <a:t>2. Identify Trends</a:t>
            </a:r>
            <a:endParaRPr lang="en-US" altLang="en-US" sz="3600" b="1" dirty="0">
              <a:solidFill>
                <a:srgbClr val="C00000"/>
              </a:solidFill>
            </a:endParaRPr>
          </a:p>
        </p:txBody>
      </p:sp>
    </p:spTree>
    <p:extLst>
      <p:ext uri="{BB962C8B-B14F-4D97-AF65-F5344CB8AC3E}">
        <p14:creationId xmlns:p14="http://schemas.microsoft.com/office/powerpoint/2010/main" val="142140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6249549"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1" name="TextBox 2"/>
          <p:cNvSpPr txBox="1">
            <a:spLocks noChangeArrowheads="1"/>
          </p:cNvSpPr>
          <p:nvPr/>
        </p:nvSpPr>
        <p:spPr bwMode="auto">
          <a:xfrm>
            <a:off x="3632200" y="6286500"/>
            <a:ext cx="44386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1600" b="0"/>
              <a:t>Sturrock et al (2010) </a:t>
            </a:r>
            <a:r>
              <a:rPr lang="fr-FR" altLang="en-US" sz="1600" b="0"/>
              <a:t>PLoS Negl Trop Dis 3(10)</a:t>
            </a:r>
            <a:endParaRPr lang="en-GB" altLang="en-US" sz="1600" b="0"/>
          </a:p>
        </p:txBody>
      </p:sp>
      <p:sp>
        <p:nvSpPr>
          <p:cNvPr id="5" name="Rectangle 7">
            <a:extLst>
              <a:ext uri="{FF2B5EF4-FFF2-40B4-BE49-F238E27FC236}">
                <a16:creationId xmlns:a16="http://schemas.microsoft.com/office/drawing/2014/main" id="{231A3CF7-475A-F64F-B839-C9E3D4FEEE15}"/>
              </a:ext>
            </a:extLst>
          </p:cNvPr>
          <p:cNvSpPr>
            <a:spLocks noChangeArrowheads="1"/>
          </p:cNvSpPr>
          <p:nvPr/>
        </p:nvSpPr>
        <p:spPr bwMode="auto">
          <a:xfrm>
            <a:off x="76200" y="457200"/>
            <a:ext cx="630621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Point Level Data</a:t>
            </a:r>
          </a:p>
        </p:txBody>
      </p:sp>
    </p:spTree>
    <p:extLst>
      <p:ext uri="{BB962C8B-B14F-4D97-AF65-F5344CB8AC3E}">
        <p14:creationId xmlns:p14="http://schemas.microsoft.com/office/powerpoint/2010/main" val="337229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866" t="8463" b="5226"/>
          <a:stretch/>
        </p:blipFill>
        <p:spPr bwMode="auto">
          <a:xfrm>
            <a:off x="1066800" y="1371600"/>
            <a:ext cx="7224860" cy="506810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7">
            <a:extLst>
              <a:ext uri="{FF2B5EF4-FFF2-40B4-BE49-F238E27FC236}">
                <a16:creationId xmlns:a16="http://schemas.microsoft.com/office/drawing/2014/main" id="{9BB542B5-22F5-BD44-86A5-10E514A2D153}"/>
              </a:ext>
            </a:extLst>
          </p:cNvPr>
          <p:cNvSpPr>
            <a:spLocks noChangeArrowheads="1"/>
          </p:cNvSpPr>
          <p:nvPr/>
        </p:nvSpPr>
        <p:spPr bwMode="auto">
          <a:xfrm>
            <a:off x="76200" y="457200"/>
            <a:ext cx="630621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Point Level Data</a:t>
            </a:r>
          </a:p>
        </p:txBody>
      </p:sp>
    </p:spTree>
    <p:extLst>
      <p:ext uri="{BB962C8B-B14F-4D97-AF65-F5344CB8AC3E}">
        <p14:creationId xmlns:p14="http://schemas.microsoft.com/office/powerpoint/2010/main" val="2752300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371600"/>
            <a:ext cx="8229600" cy="990600"/>
          </a:xfrm>
        </p:spPr>
        <p:txBody>
          <a:bodyPr>
            <a:normAutofit/>
          </a:bodyPr>
          <a:lstStyle/>
          <a:p>
            <a:pPr eaLnBrk="1" hangingPunct="1"/>
            <a:r>
              <a:rPr lang="en-GB" altLang="en-US" sz="3200" b="1" dirty="0" err="1">
                <a:solidFill>
                  <a:schemeClr val="tx1"/>
                </a:solidFill>
              </a:rPr>
              <a:t>Choropleth</a:t>
            </a:r>
            <a:r>
              <a:rPr lang="en-GB" altLang="en-US" sz="3200" b="1" dirty="0">
                <a:solidFill>
                  <a:schemeClr val="tx1"/>
                </a:solidFill>
              </a:rPr>
              <a:t> Maps</a:t>
            </a:r>
            <a:endParaRPr lang="en-US" altLang="en-US" sz="3200" b="1" dirty="0">
              <a:solidFill>
                <a:schemeClr val="tx1"/>
              </a:solidFill>
            </a:endParaRPr>
          </a:p>
        </p:txBody>
      </p:sp>
      <p:sp>
        <p:nvSpPr>
          <p:cNvPr id="29699" name="Rectangle 3"/>
          <p:cNvSpPr>
            <a:spLocks noGrp="1" noChangeArrowheads="1"/>
          </p:cNvSpPr>
          <p:nvPr>
            <p:ph idx="1"/>
          </p:nvPr>
        </p:nvSpPr>
        <p:spPr>
          <a:xfrm>
            <a:off x="457200" y="2438400"/>
            <a:ext cx="8229600" cy="4876800"/>
          </a:xfrm>
        </p:spPr>
        <p:txBody>
          <a:bodyPr>
            <a:normAutofit/>
          </a:bodyPr>
          <a:lstStyle/>
          <a:p>
            <a:pPr eaLnBrk="1" hangingPunct="1"/>
            <a:r>
              <a:rPr lang="en-US" altLang="en-US" sz="2800" dirty="0"/>
              <a:t>Greek: </a:t>
            </a:r>
            <a:r>
              <a:rPr lang="en-US" altLang="en-US" sz="2800" dirty="0" err="1"/>
              <a:t>choros</a:t>
            </a:r>
            <a:r>
              <a:rPr lang="en-US" altLang="en-US" sz="2800" dirty="0"/>
              <a:t> (place) + </a:t>
            </a:r>
            <a:r>
              <a:rPr lang="en-US" altLang="en-US" sz="2800" dirty="0" err="1"/>
              <a:t>plethos</a:t>
            </a:r>
            <a:r>
              <a:rPr lang="en-US" altLang="en-US" sz="2800" dirty="0"/>
              <a:t> (filled)</a:t>
            </a:r>
          </a:p>
          <a:p>
            <a:pPr eaLnBrk="1" hangingPunct="1"/>
            <a:endParaRPr lang="en-GB" altLang="en-US" sz="2800" dirty="0"/>
          </a:p>
          <a:p>
            <a:pPr eaLnBrk="1" hangingPunct="1"/>
            <a:r>
              <a:rPr lang="en-US" altLang="en-US" sz="2800" dirty="0"/>
              <a:t>These use </a:t>
            </a:r>
            <a:r>
              <a:rPr lang="en-US" altLang="en-US" sz="2800" b="1" dirty="0"/>
              <a:t>polygonal enumeration units	</a:t>
            </a:r>
          </a:p>
          <a:p>
            <a:pPr eaLnBrk="1" hangingPunct="1">
              <a:buFontTx/>
              <a:buNone/>
            </a:pPr>
            <a:r>
              <a:rPr lang="en-US" altLang="en-US" sz="2800" b="1" dirty="0"/>
              <a:t>	</a:t>
            </a:r>
            <a:r>
              <a:rPr lang="en-US" altLang="en-US" sz="2800" dirty="0"/>
              <a:t>e.g. census tract, counties, watersheds, etc. to visualize aggregated data</a:t>
            </a:r>
          </a:p>
          <a:p>
            <a:pPr eaLnBrk="1" hangingPunct="1"/>
            <a:endParaRPr lang="en-US" altLang="en-US" sz="2800" dirty="0"/>
          </a:p>
          <a:p>
            <a:pPr eaLnBrk="1" hangingPunct="1"/>
            <a:r>
              <a:rPr lang="en-US" altLang="en-US" sz="2800" dirty="0"/>
              <a:t>Data values are generally </a:t>
            </a:r>
            <a:r>
              <a:rPr lang="en-US" altLang="en-US" sz="2800" b="1" dirty="0"/>
              <a:t>classified </a:t>
            </a:r>
            <a:r>
              <a:rPr lang="en-US" altLang="en-US" sz="2800" dirty="0"/>
              <a:t>into ranges</a:t>
            </a:r>
          </a:p>
          <a:p>
            <a:pPr eaLnBrk="1" hangingPunct="1"/>
            <a:endParaRPr lang="en-US" altLang="en-US" dirty="0"/>
          </a:p>
          <a:p>
            <a:pPr eaLnBrk="1" hangingPunct="1"/>
            <a:endParaRPr lang="en-US" altLang="en-US" dirty="0"/>
          </a:p>
        </p:txBody>
      </p:sp>
      <p:sp>
        <p:nvSpPr>
          <p:cNvPr id="4" name="Rectangle 7">
            <a:extLst>
              <a:ext uri="{FF2B5EF4-FFF2-40B4-BE49-F238E27FC236}">
                <a16:creationId xmlns:a16="http://schemas.microsoft.com/office/drawing/2014/main" id="{8E7AD231-B7BD-3742-B2F7-C49D9C05FDA3}"/>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54646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
          <p:cNvSpPr>
            <a:spLocks noChangeArrowheads="1"/>
          </p:cNvSpPr>
          <p:nvPr/>
        </p:nvSpPr>
        <p:spPr bwMode="auto">
          <a:xfrm>
            <a:off x="381000" y="1342310"/>
            <a:ext cx="344838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2000" dirty="0"/>
              <a:t>Unemployment Rates 2016</a:t>
            </a:r>
          </a:p>
        </p:txBody>
      </p:sp>
      <p:pic>
        <p:nvPicPr>
          <p:cNvPr id="3" name="Picture 2">
            <a:extLst>
              <a:ext uri="{FF2B5EF4-FFF2-40B4-BE49-F238E27FC236}">
                <a16:creationId xmlns:a16="http://schemas.microsoft.com/office/drawing/2014/main" id="{51BC2F8D-D6FF-724E-B5E6-057E95DD444F}"/>
              </a:ext>
            </a:extLst>
          </p:cNvPr>
          <p:cNvPicPr>
            <a:picLocks noChangeAspect="1"/>
          </p:cNvPicPr>
          <p:nvPr/>
        </p:nvPicPr>
        <p:blipFill rotWithShape="1">
          <a:blip r:embed="rId3">
            <a:extLst>
              <a:ext uri="{28A0092B-C50C-407E-A947-70E740481C1C}">
                <a14:useLocalDpi xmlns:a14="http://schemas.microsoft.com/office/drawing/2010/main" val="0"/>
              </a:ext>
            </a:extLst>
          </a:blip>
          <a:srcRect t="6666" b="19113"/>
          <a:stretch/>
        </p:blipFill>
        <p:spPr>
          <a:xfrm>
            <a:off x="838200" y="1981200"/>
            <a:ext cx="7838899" cy="4495800"/>
          </a:xfrm>
          <a:prstGeom prst="rect">
            <a:avLst/>
          </a:prstGeom>
        </p:spPr>
      </p:pic>
      <p:sp>
        <p:nvSpPr>
          <p:cNvPr id="4" name="Rectangle 7">
            <a:extLst>
              <a:ext uri="{FF2B5EF4-FFF2-40B4-BE49-F238E27FC236}">
                <a16:creationId xmlns:a16="http://schemas.microsoft.com/office/drawing/2014/main" id="{EFBEA60B-8B46-8744-B895-18624D834C94}"/>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360823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HIVPrevalenceGlobal200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219200"/>
            <a:ext cx="7696200" cy="5440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7">
            <a:extLst>
              <a:ext uri="{FF2B5EF4-FFF2-40B4-BE49-F238E27FC236}">
                <a16:creationId xmlns:a16="http://schemas.microsoft.com/office/drawing/2014/main" id="{6A14BB67-C5D9-5145-A760-AEDE0409ED90}"/>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140056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47D-2CFC-4F4D-A515-7C0AC3240148}"/>
              </a:ext>
            </a:extLst>
          </p:cNvPr>
          <p:cNvSpPr>
            <a:spLocks noGrp="1"/>
          </p:cNvSpPr>
          <p:nvPr>
            <p:ph type="title"/>
          </p:nvPr>
        </p:nvSpPr>
        <p:spPr>
          <a:xfrm>
            <a:off x="457200" y="381000"/>
            <a:ext cx="8229600" cy="990600"/>
          </a:xfrm>
        </p:spPr>
        <p:txBody>
          <a:bodyPr>
            <a:normAutofit/>
          </a:bodyPr>
          <a:lstStyle/>
          <a:p>
            <a:r>
              <a:rPr lang="en-US" sz="3600" b="1" dirty="0">
                <a:solidFill>
                  <a:srgbClr val="C00000"/>
                </a:solidFill>
              </a:rPr>
              <a:t>The Team</a:t>
            </a:r>
          </a:p>
        </p:txBody>
      </p:sp>
      <p:pic>
        <p:nvPicPr>
          <p:cNvPr id="5" name="Picture 4">
            <a:extLst>
              <a:ext uri="{FF2B5EF4-FFF2-40B4-BE49-F238E27FC236}">
                <a16:creationId xmlns:a16="http://schemas.microsoft.com/office/drawing/2014/main" id="{D5BBBAC4-E79B-914A-BC92-A2CB4C49B041}"/>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838620" y="1828800"/>
            <a:ext cx="1524000" cy="1717183"/>
          </a:xfrm>
          <a:prstGeom prst="rect">
            <a:avLst/>
          </a:prstGeom>
        </p:spPr>
      </p:pic>
      <p:pic>
        <p:nvPicPr>
          <p:cNvPr id="6" name="Picture 2" descr="https://yt3.ggpht.com/-1VBikF0hgV8/AAAAAAAAAAI/AAAAAAAAAAA/FqcgkAulS2U/s900-c-k-no/photo.jpg">
            <a:extLst>
              <a:ext uri="{FF2B5EF4-FFF2-40B4-BE49-F238E27FC236}">
                <a16:creationId xmlns:a16="http://schemas.microsoft.com/office/drawing/2014/main" id="{FBED483E-265A-6D41-B82E-9B150612CD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5195" y="1828800"/>
            <a:ext cx="1717183" cy="171718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1DA41256-C78A-FA4E-9CF1-EB2D71F63866}"/>
              </a:ext>
            </a:extLst>
          </p:cNvPr>
          <p:cNvSpPr txBox="1"/>
          <p:nvPr/>
        </p:nvSpPr>
        <p:spPr>
          <a:xfrm>
            <a:off x="2597370" y="3650186"/>
            <a:ext cx="1912831" cy="338554"/>
          </a:xfrm>
          <a:prstGeom prst="rect">
            <a:avLst/>
          </a:prstGeom>
          <a:noFill/>
        </p:spPr>
        <p:txBody>
          <a:bodyPr wrap="none" rtlCol="0">
            <a:spAutoFit/>
          </a:bodyPr>
          <a:lstStyle/>
          <a:p>
            <a:r>
              <a:rPr lang="en-US" sz="1600" dirty="0"/>
              <a:t>Alemayehu Midekisa</a:t>
            </a:r>
          </a:p>
        </p:txBody>
      </p:sp>
      <p:pic>
        <p:nvPicPr>
          <p:cNvPr id="8" name="Picture 7">
            <a:extLst>
              <a:ext uri="{FF2B5EF4-FFF2-40B4-BE49-F238E27FC236}">
                <a16:creationId xmlns:a16="http://schemas.microsoft.com/office/drawing/2014/main" id="{032C66FD-A838-ED44-AF41-A554F90223FC}"/>
              </a:ext>
            </a:extLst>
          </p:cNvPr>
          <p:cNvPicPr>
            <a:picLocks noChangeAspect="1"/>
          </p:cNvPicPr>
          <p:nvPr/>
        </p:nvPicPr>
        <p:blipFill>
          <a:blip r:embed="rId4"/>
          <a:stretch>
            <a:fillRect/>
          </a:stretch>
        </p:blipFill>
        <p:spPr>
          <a:xfrm>
            <a:off x="4744954" y="1828800"/>
            <a:ext cx="1717183" cy="1717183"/>
          </a:xfrm>
          <a:prstGeom prst="rect">
            <a:avLst/>
          </a:prstGeom>
        </p:spPr>
      </p:pic>
      <p:sp>
        <p:nvSpPr>
          <p:cNvPr id="9" name="TextBox 8">
            <a:extLst>
              <a:ext uri="{FF2B5EF4-FFF2-40B4-BE49-F238E27FC236}">
                <a16:creationId xmlns:a16="http://schemas.microsoft.com/office/drawing/2014/main" id="{A1B58E25-5EA4-924D-A43E-7087AB3303BE}"/>
              </a:ext>
            </a:extLst>
          </p:cNvPr>
          <p:cNvSpPr txBox="1"/>
          <p:nvPr/>
        </p:nvSpPr>
        <p:spPr>
          <a:xfrm>
            <a:off x="4769178" y="3650186"/>
            <a:ext cx="2469822" cy="338554"/>
          </a:xfrm>
          <a:prstGeom prst="rect">
            <a:avLst/>
          </a:prstGeom>
          <a:noFill/>
        </p:spPr>
        <p:txBody>
          <a:bodyPr wrap="square" rtlCol="0">
            <a:spAutoFit/>
          </a:bodyPr>
          <a:lstStyle/>
          <a:p>
            <a:r>
              <a:rPr lang="en-US" sz="1600" dirty="0"/>
              <a:t>Ricardo Andrade-Pacheco</a:t>
            </a:r>
          </a:p>
        </p:txBody>
      </p:sp>
      <p:sp>
        <p:nvSpPr>
          <p:cNvPr id="10" name="TextBox 9">
            <a:extLst>
              <a:ext uri="{FF2B5EF4-FFF2-40B4-BE49-F238E27FC236}">
                <a16:creationId xmlns:a16="http://schemas.microsoft.com/office/drawing/2014/main" id="{71DCC53F-2D89-454A-8E79-2903D1FA4A40}"/>
              </a:ext>
            </a:extLst>
          </p:cNvPr>
          <p:cNvSpPr txBox="1"/>
          <p:nvPr/>
        </p:nvSpPr>
        <p:spPr>
          <a:xfrm>
            <a:off x="915240" y="3650206"/>
            <a:ext cx="1370760" cy="338554"/>
          </a:xfrm>
          <a:prstGeom prst="rect">
            <a:avLst/>
          </a:prstGeom>
          <a:noFill/>
        </p:spPr>
        <p:txBody>
          <a:bodyPr wrap="none" rtlCol="0">
            <a:spAutoFit/>
          </a:bodyPr>
          <a:lstStyle/>
          <a:p>
            <a:r>
              <a:rPr lang="en-US" sz="1600" dirty="0"/>
              <a:t>Hugh Sturrock</a:t>
            </a:r>
          </a:p>
        </p:txBody>
      </p:sp>
      <p:sp>
        <p:nvSpPr>
          <p:cNvPr id="11" name="TextBox 10">
            <a:extLst>
              <a:ext uri="{FF2B5EF4-FFF2-40B4-BE49-F238E27FC236}">
                <a16:creationId xmlns:a16="http://schemas.microsoft.com/office/drawing/2014/main" id="{3EAAAA64-1AA2-9948-9262-F08CA0025A6E}"/>
              </a:ext>
            </a:extLst>
          </p:cNvPr>
          <p:cNvSpPr txBox="1"/>
          <p:nvPr/>
        </p:nvSpPr>
        <p:spPr>
          <a:xfrm>
            <a:off x="6934200" y="3650186"/>
            <a:ext cx="1602273" cy="338554"/>
          </a:xfrm>
          <a:prstGeom prst="rect">
            <a:avLst/>
          </a:prstGeom>
          <a:noFill/>
        </p:spPr>
        <p:txBody>
          <a:bodyPr wrap="square" rtlCol="0">
            <a:spAutoFit/>
          </a:bodyPr>
          <a:lstStyle/>
          <a:p>
            <a:r>
              <a:rPr lang="en-US" sz="1600" dirty="0" err="1"/>
              <a:t>Everleigh</a:t>
            </a:r>
            <a:r>
              <a:rPr lang="en-US" sz="1600" dirty="0"/>
              <a:t> Stokes</a:t>
            </a:r>
          </a:p>
        </p:txBody>
      </p:sp>
      <p:pic>
        <p:nvPicPr>
          <p:cNvPr id="3" name="Picture 2"/>
          <p:cNvPicPr>
            <a:picLocks noChangeAspect="1"/>
          </p:cNvPicPr>
          <p:nvPr/>
        </p:nvPicPr>
        <p:blipFill>
          <a:blip r:embed="rId5"/>
          <a:stretch>
            <a:fillRect/>
          </a:stretch>
        </p:blipFill>
        <p:spPr>
          <a:xfrm>
            <a:off x="6781800" y="1803670"/>
            <a:ext cx="1346200" cy="1790160"/>
          </a:xfrm>
          <a:prstGeom prst="rect">
            <a:avLst/>
          </a:prstGeom>
        </p:spPr>
      </p:pic>
    </p:spTree>
    <p:extLst>
      <p:ext uri="{BB962C8B-B14F-4D97-AF65-F5344CB8AC3E}">
        <p14:creationId xmlns:p14="http://schemas.microsoft.com/office/powerpoint/2010/main" val="2244649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ww.e-education.psu.edu/files/geog484/image/L06cg_fig0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399" y="1600200"/>
            <a:ext cx="6660821" cy="46482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7">
            <a:extLst>
              <a:ext uri="{FF2B5EF4-FFF2-40B4-BE49-F238E27FC236}">
                <a16:creationId xmlns:a16="http://schemas.microsoft.com/office/drawing/2014/main" id="{02FBB48F-A0A0-684F-84DC-B7D3A206A708}"/>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278415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GB" altLang="en-US" sz="3600" b="1" dirty="0">
                <a:solidFill>
                  <a:srgbClr val="C00000"/>
                </a:solidFill>
              </a:rPr>
              <a:t>Disadvantages of choropleths</a:t>
            </a:r>
            <a:endParaRPr lang="en-US" altLang="en-US" sz="3600" b="1" dirty="0">
              <a:solidFill>
                <a:srgbClr val="C00000"/>
              </a:solidFill>
            </a:endParaRPr>
          </a:p>
        </p:txBody>
      </p:sp>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Tree>
    <p:extLst>
      <p:ext uri="{BB962C8B-B14F-4D97-AF65-F5344CB8AC3E}">
        <p14:creationId xmlns:p14="http://schemas.microsoft.com/office/powerpoint/2010/main" val="233894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00038" y="655638"/>
            <a:ext cx="8526462" cy="5257800"/>
          </a:xfrm>
        </p:spPr>
      </p:pic>
      <p:sp>
        <p:nvSpPr>
          <p:cNvPr id="32771" name="Rectangle 9"/>
          <p:cNvSpPr>
            <a:spLocks noChangeArrowheads="1"/>
          </p:cNvSpPr>
          <p:nvPr/>
        </p:nvSpPr>
        <p:spPr bwMode="auto">
          <a:xfrm>
            <a:off x="0" y="0"/>
            <a:ext cx="8210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a:t>http://www.crimereduction.homeoffice.gov.uk/toolkits/fa020204-map1.htm</a:t>
            </a:r>
          </a:p>
        </p:txBody>
      </p:sp>
    </p:spTree>
    <p:extLst>
      <p:ext uri="{BB962C8B-B14F-4D97-AF65-F5344CB8AC3E}">
        <p14:creationId xmlns:p14="http://schemas.microsoft.com/office/powerpoint/2010/main" val="1890795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
        <p:nvSpPr>
          <p:cNvPr id="7" name="Rectangle 2">
            <a:extLst>
              <a:ext uri="{FF2B5EF4-FFF2-40B4-BE49-F238E27FC236}">
                <a16:creationId xmlns:a16="http://schemas.microsoft.com/office/drawing/2014/main" id="{F45D69B3-217C-444D-A762-2E20501D637D}"/>
              </a:ext>
            </a:extLst>
          </p:cNvPr>
          <p:cNvSpPr>
            <a:spLocks noGrp="1" noChangeArrowheads="1"/>
          </p:cNvSpPr>
          <p:nvPr>
            <p:ph type="title"/>
          </p:nvPr>
        </p:nvSpPr>
        <p:spPr>
          <a:xfrm>
            <a:off x="457200" y="533400"/>
            <a:ext cx="8229600" cy="990600"/>
          </a:xfrm>
        </p:spPr>
        <p:txBody>
          <a:bodyPr>
            <a:normAutofit/>
          </a:bodyPr>
          <a:lstStyle/>
          <a:p>
            <a:pPr eaLnBrk="1" hangingPunct="1"/>
            <a:r>
              <a:rPr lang="en-GB" altLang="en-US" sz="3600" b="1" dirty="0">
                <a:solidFill>
                  <a:srgbClr val="C00000"/>
                </a:solidFill>
              </a:rPr>
              <a:t>Disadvantages of choropleths</a:t>
            </a:r>
            <a:endParaRPr lang="en-US" altLang="en-US" sz="3600" b="1" dirty="0">
              <a:solidFill>
                <a:srgbClr val="C00000"/>
              </a:solidFill>
            </a:endParaRPr>
          </a:p>
        </p:txBody>
      </p:sp>
    </p:spTree>
    <p:extLst>
      <p:ext uri="{BB962C8B-B14F-4D97-AF65-F5344CB8AC3E}">
        <p14:creationId xmlns:p14="http://schemas.microsoft.com/office/powerpoint/2010/main" val="896003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0" indent="0" eaLnBrk="1" hangingPunct="1">
              <a:lnSpc>
                <a:spcPct val="80000"/>
              </a:lnSpc>
              <a:buNone/>
            </a:pPr>
            <a:endParaRPr lang="en-GB" altLang="en-US" sz="2400" dirty="0"/>
          </a:p>
        </p:txBody>
      </p:sp>
      <p:sp>
        <p:nvSpPr>
          <p:cNvPr id="7" name="Rectangle 2">
            <a:extLst>
              <a:ext uri="{FF2B5EF4-FFF2-40B4-BE49-F238E27FC236}">
                <a16:creationId xmlns:a16="http://schemas.microsoft.com/office/drawing/2014/main" id="{9055B235-5EF6-AE42-868D-E0A1E9BA9074}"/>
              </a:ext>
            </a:extLst>
          </p:cNvPr>
          <p:cNvSpPr>
            <a:spLocks noGrp="1" noChangeArrowheads="1"/>
          </p:cNvSpPr>
          <p:nvPr>
            <p:ph type="title"/>
          </p:nvPr>
        </p:nvSpPr>
        <p:spPr>
          <a:xfrm>
            <a:off x="457200" y="533400"/>
            <a:ext cx="8229600" cy="990600"/>
          </a:xfrm>
        </p:spPr>
        <p:txBody>
          <a:bodyPr>
            <a:normAutofit/>
          </a:bodyPr>
          <a:lstStyle/>
          <a:p>
            <a:pPr eaLnBrk="1" hangingPunct="1"/>
            <a:r>
              <a:rPr lang="en-GB" altLang="en-US" sz="3600" b="1" dirty="0">
                <a:solidFill>
                  <a:srgbClr val="C00000"/>
                </a:solidFill>
              </a:rPr>
              <a:t>Disadvantages of choropleths</a:t>
            </a:r>
            <a:endParaRPr lang="en-US" altLang="en-US" sz="3600" b="1" dirty="0">
              <a:solidFill>
                <a:srgbClr val="C00000"/>
              </a:solidFill>
            </a:endParaRPr>
          </a:p>
        </p:txBody>
      </p:sp>
    </p:spTree>
    <p:extLst>
      <p:ext uri="{BB962C8B-B14F-4D97-AF65-F5344CB8AC3E}">
        <p14:creationId xmlns:p14="http://schemas.microsoft.com/office/powerpoint/2010/main" val="852996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a:normAutofit/>
          </a:bodyPr>
          <a:lstStyle/>
          <a:p>
            <a:pPr marL="609600" indent="-609600" eaLnBrk="1" hangingPunct="1">
              <a:lnSpc>
                <a:spcPct val="80000"/>
              </a:lnSpc>
              <a:buFontTx/>
              <a:buAutoNum type="arabicPeriod"/>
            </a:pPr>
            <a:r>
              <a:rPr lang="en-GB" altLang="en-US" sz="2400" dirty="0"/>
              <a:t>Assumes mapped data are uniformly distributed in each unit – not usually true!        </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Political boundaries are frequently unrelated to the spatial distribution of the phenomena being mapped</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Large polygons tend to dominate the display</a:t>
            </a:r>
          </a:p>
          <a:p>
            <a:pPr marL="609600" indent="-609600" eaLnBrk="1" hangingPunct="1">
              <a:lnSpc>
                <a:spcPct val="80000"/>
              </a:lnSpc>
              <a:buFontTx/>
              <a:buAutoNum type="arabicPeriod"/>
            </a:pPr>
            <a:endParaRPr lang="en-GB" altLang="en-US" sz="2400" dirty="0"/>
          </a:p>
          <a:p>
            <a:pPr marL="609600" indent="-609600" eaLnBrk="1" hangingPunct="1">
              <a:lnSpc>
                <a:spcPct val="80000"/>
              </a:lnSpc>
              <a:buFontTx/>
              <a:buAutoNum type="arabicPeriod"/>
            </a:pPr>
            <a:r>
              <a:rPr lang="en-GB" altLang="en-US" sz="2400" dirty="0"/>
              <a:t>Highly skewed data are difficult to display using a finite number of colour shades</a:t>
            </a:r>
          </a:p>
          <a:p>
            <a:pPr marL="0" indent="0" eaLnBrk="1" hangingPunct="1">
              <a:lnSpc>
                <a:spcPct val="80000"/>
              </a:lnSpc>
              <a:buNone/>
            </a:pPr>
            <a:endParaRPr lang="en-GB" altLang="en-US" sz="2400" dirty="0"/>
          </a:p>
        </p:txBody>
      </p:sp>
      <p:sp>
        <p:nvSpPr>
          <p:cNvPr id="6" name="Rectangle 2">
            <a:extLst>
              <a:ext uri="{FF2B5EF4-FFF2-40B4-BE49-F238E27FC236}">
                <a16:creationId xmlns:a16="http://schemas.microsoft.com/office/drawing/2014/main" id="{A4A2BB37-896B-BC47-8671-840685E67EAD}"/>
              </a:ext>
            </a:extLst>
          </p:cNvPr>
          <p:cNvSpPr>
            <a:spLocks noGrp="1" noChangeArrowheads="1"/>
          </p:cNvSpPr>
          <p:nvPr>
            <p:ph type="title"/>
          </p:nvPr>
        </p:nvSpPr>
        <p:spPr>
          <a:xfrm>
            <a:off x="457200" y="533400"/>
            <a:ext cx="8229600" cy="990600"/>
          </a:xfrm>
        </p:spPr>
        <p:txBody>
          <a:bodyPr>
            <a:normAutofit/>
          </a:bodyPr>
          <a:lstStyle/>
          <a:p>
            <a:pPr eaLnBrk="1" hangingPunct="1"/>
            <a:r>
              <a:rPr lang="en-GB" altLang="en-US" sz="3600" b="1" dirty="0">
                <a:solidFill>
                  <a:srgbClr val="C00000"/>
                </a:solidFill>
              </a:rPr>
              <a:t>Disadvantages of choropleths</a:t>
            </a:r>
            <a:endParaRPr lang="en-US" altLang="en-US" sz="3600" b="1" dirty="0">
              <a:solidFill>
                <a:srgbClr val="C00000"/>
              </a:solidFill>
            </a:endParaRPr>
          </a:p>
        </p:txBody>
      </p:sp>
    </p:spTree>
    <p:extLst>
      <p:ext uri="{BB962C8B-B14F-4D97-AF65-F5344CB8AC3E}">
        <p14:creationId xmlns:p14="http://schemas.microsoft.com/office/powerpoint/2010/main" val="852996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371600"/>
            <a:ext cx="8229600" cy="990600"/>
          </a:xfrm>
        </p:spPr>
        <p:txBody>
          <a:bodyPr>
            <a:normAutofit/>
          </a:bodyPr>
          <a:lstStyle/>
          <a:p>
            <a:pPr eaLnBrk="1" hangingPunct="1"/>
            <a:r>
              <a:rPr lang="en-GB" altLang="en-US" sz="3200" b="1" dirty="0">
                <a:solidFill>
                  <a:schemeClr val="tx1"/>
                </a:solidFill>
              </a:rPr>
              <a:t>Cartograms</a:t>
            </a:r>
            <a:endParaRPr lang="en-US" altLang="en-US" sz="3600" b="1" dirty="0">
              <a:solidFill>
                <a:schemeClr val="tx1"/>
              </a:solidFill>
            </a:endParaRPr>
          </a:p>
        </p:txBody>
      </p:sp>
      <p:sp>
        <p:nvSpPr>
          <p:cNvPr id="35843" name="Rectangle 3"/>
          <p:cNvSpPr>
            <a:spLocks noGrp="1" noChangeArrowheads="1"/>
          </p:cNvSpPr>
          <p:nvPr>
            <p:ph idx="1"/>
          </p:nvPr>
        </p:nvSpPr>
        <p:spPr>
          <a:xfrm>
            <a:off x="457200" y="2590800"/>
            <a:ext cx="8229600" cy="4876800"/>
          </a:xfrm>
        </p:spPr>
        <p:txBody>
          <a:bodyPr>
            <a:normAutofit/>
          </a:bodyPr>
          <a:lstStyle/>
          <a:p>
            <a:pPr eaLnBrk="1" hangingPunct="1">
              <a:lnSpc>
                <a:spcPct val="90000"/>
              </a:lnSpc>
            </a:pPr>
            <a:r>
              <a:rPr lang="en-GB" altLang="en-US" dirty="0"/>
              <a:t>Overcomes problem of physical dominance of large areas</a:t>
            </a:r>
          </a:p>
          <a:p>
            <a:pPr eaLnBrk="1" hangingPunct="1">
              <a:lnSpc>
                <a:spcPct val="90000"/>
              </a:lnSpc>
            </a:pPr>
            <a:endParaRPr lang="en-GB" altLang="en-US" dirty="0"/>
          </a:p>
          <a:p>
            <a:pPr eaLnBrk="1" hangingPunct="1">
              <a:lnSpc>
                <a:spcPct val="90000"/>
              </a:lnSpc>
            </a:pPr>
            <a:r>
              <a:rPr lang="en-GB" altLang="en-US" dirty="0"/>
              <a:t>Geometrically transforms the area of each polygon so that it is proportional to the corresponding attribute</a:t>
            </a:r>
          </a:p>
          <a:p>
            <a:pPr eaLnBrk="1" hangingPunct="1">
              <a:lnSpc>
                <a:spcPct val="90000"/>
              </a:lnSpc>
            </a:pPr>
            <a:endParaRPr lang="en-GB" altLang="en-US" dirty="0"/>
          </a:p>
          <a:p>
            <a:pPr eaLnBrk="1" hangingPunct="1">
              <a:lnSpc>
                <a:spcPct val="90000"/>
              </a:lnSpc>
            </a:pPr>
            <a:r>
              <a:rPr lang="en-GB" altLang="en-US" dirty="0"/>
              <a:t>Distort area and distance, forsaking spatial detail</a:t>
            </a:r>
          </a:p>
          <a:p>
            <a:pPr eaLnBrk="1" hangingPunct="1">
              <a:lnSpc>
                <a:spcPct val="90000"/>
              </a:lnSpc>
            </a:pPr>
            <a:endParaRPr lang="en-GB" altLang="en-US" dirty="0"/>
          </a:p>
          <a:p>
            <a:pPr eaLnBrk="1" hangingPunct="1">
              <a:lnSpc>
                <a:spcPct val="90000"/>
              </a:lnSpc>
            </a:pPr>
            <a:r>
              <a:rPr lang="en-GB" altLang="en-US" dirty="0"/>
              <a:t>See </a:t>
            </a:r>
            <a:r>
              <a:rPr lang="en-GB" altLang="en-US" dirty="0" err="1">
                <a:solidFill>
                  <a:srgbClr val="0066FF"/>
                </a:solidFill>
              </a:rPr>
              <a:t>www.worldmapper.org</a:t>
            </a:r>
            <a:endParaRPr lang="en-US" altLang="en-US" dirty="0">
              <a:solidFill>
                <a:srgbClr val="0066FF"/>
              </a:solidFill>
            </a:endParaRPr>
          </a:p>
        </p:txBody>
      </p:sp>
      <p:sp>
        <p:nvSpPr>
          <p:cNvPr id="4" name="Rectangle 7">
            <a:extLst>
              <a:ext uri="{FF2B5EF4-FFF2-40B4-BE49-F238E27FC236}">
                <a16:creationId xmlns:a16="http://schemas.microsoft.com/office/drawing/2014/main" id="{FAD02EE0-47FC-6945-8117-61F0CBC8BE57}"/>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3993070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Road traffic.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512" y="1905000"/>
            <a:ext cx="8077200" cy="3975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67" name="TextBox 2"/>
          <p:cNvSpPr txBox="1">
            <a:spLocks noChangeArrowheads="1"/>
          </p:cNvSpPr>
          <p:nvPr/>
        </p:nvSpPr>
        <p:spPr bwMode="auto">
          <a:xfrm>
            <a:off x="492512" y="1325692"/>
            <a:ext cx="363092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800" b="0" dirty="0"/>
              <a:t>Road traffic accidents</a:t>
            </a:r>
          </a:p>
        </p:txBody>
      </p:sp>
      <p:sp>
        <p:nvSpPr>
          <p:cNvPr id="36868" name="TextBox 3"/>
          <p:cNvSpPr txBox="1">
            <a:spLocks noChangeArrowheads="1"/>
          </p:cNvSpPr>
          <p:nvPr/>
        </p:nvSpPr>
        <p:spPr bwMode="auto">
          <a:xfrm>
            <a:off x="279400" y="6007100"/>
            <a:ext cx="83693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a:t>Territory size shows the proportion of all road traffic accident deaths worldwide that occurred there.</a:t>
            </a:r>
          </a:p>
        </p:txBody>
      </p:sp>
      <p:sp>
        <p:nvSpPr>
          <p:cNvPr id="6" name="Rectangle 7">
            <a:extLst>
              <a:ext uri="{FF2B5EF4-FFF2-40B4-BE49-F238E27FC236}">
                <a16:creationId xmlns:a16="http://schemas.microsoft.com/office/drawing/2014/main" id="{1D15FA0B-50DC-474D-B9A9-ED6E413D77B5}"/>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179606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ChangeArrowheads="1"/>
          </p:cNvSpPr>
          <p:nvPr/>
        </p:nvSpPr>
        <p:spPr bwMode="auto">
          <a:xfrm>
            <a:off x="-152400" y="1262390"/>
            <a:ext cx="51054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n-US" sz="2800" b="0" dirty="0"/>
              <a:t>Public health spending</a:t>
            </a:r>
          </a:p>
        </p:txBody>
      </p:sp>
      <p:sp>
        <p:nvSpPr>
          <p:cNvPr id="37891" name="Rectangle 6"/>
          <p:cNvSpPr>
            <a:spLocks noChangeArrowheads="1"/>
          </p:cNvSpPr>
          <p:nvPr/>
        </p:nvSpPr>
        <p:spPr bwMode="auto">
          <a:xfrm>
            <a:off x="76200" y="5940425"/>
            <a:ext cx="9144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1600"/>
              <a:t>Territory size shows the proportion of worldwide spending on public health services that is spent there. This spending is measured in purchasing power parity.</a:t>
            </a:r>
            <a:r>
              <a:rPr lang="en-US" altLang="en-US" sz="1600" b="0"/>
              <a:t> </a:t>
            </a:r>
          </a:p>
        </p:txBody>
      </p:sp>
      <p:pic>
        <p:nvPicPr>
          <p:cNvPr id="37892" name="Picture 6" descr="Public health spend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78499"/>
            <a:ext cx="8001000" cy="3937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7">
            <a:extLst>
              <a:ext uri="{FF2B5EF4-FFF2-40B4-BE49-F238E27FC236}">
                <a16:creationId xmlns:a16="http://schemas.microsoft.com/office/drawing/2014/main" id="{A78CF122-DEAF-E942-A9DC-A405550D8505}"/>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671951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2057400"/>
            <a:ext cx="3568700" cy="193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4313423"/>
            <a:ext cx="3568700" cy="1933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31" name="Rectangle 9"/>
          <p:cNvSpPr>
            <a:spLocks noChangeArrowheads="1"/>
          </p:cNvSpPr>
          <p:nvPr/>
        </p:nvSpPr>
        <p:spPr bwMode="auto">
          <a:xfrm>
            <a:off x="1331119" y="1622907"/>
            <a:ext cx="207168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000" b="0" dirty="0"/>
              <a:t>Choropleths</a:t>
            </a:r>
            <a:endParaRPr lang="en-US" altLang="en-US" sz="2000" b="0" dirty="0"/>
          </a:p>
        </p:txBody>
      </p:sp>
      <p:sp>
        <p:nvSpPr>
          <p:cNvPr id="52233"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
        <p:nvSpPr>
          <p:cNvPr id="10" name="Rectangle 4">
            <a:extLst>
              <a:ext uri="{FF2B5EF4-FFF2-40B4-BE49-F238E27FC236}">
                <a16:creationId xmlns:a16="http://schemas.microsoft.com/office/drawing/2014/main" id="{50121710-9D82-D145-A93D-79581B859FCE}"/>
              </a:ext>
            </a:extLst>
          </p:cNvPr>
          <p:cNvSpPr txBox="1">
            <a:spLocks noChangeArrowheads="1"/>
          </p:cNvSpPr>
          <p:nvPr/>
        </p:nvSpPr>
        <p:spPr>
          <a:xfrm>
            <a:off x="2590800" y="1080788"/>
            <a:ext cx="8229600" cy="51117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2400" b="1" dirty="0">
                <a:solidFill>
                  <a:schemeClr val="tx1"/>
                </a:solidFill>
              </a:rPr>
              <a:t>2008 Presidential Elections</a:t>
            </a:r>
            <a:endParaRPr lang="en-US" altLang="en-US" sz="2400" b="1" dirty="0">
              <a:solidFill>
                <a:schemeClr val="tx1"/>
              </a:solidFill>
            </a:endParaRPr>
          </a:p>
        </p:txBody>
      </p:sp>
      <p:sp>
        <p:nvSpPr>
          <p:cNvPr id="11" name="Rectangle 7">
            <a:extLst>
              <a:ext uri="{FF2B5EF4-FFF2-40B4-BE49-F238E27FC236}">
                <a16:creationId xmlns:a16="http://schemas.microsoft.com/office/drawing/2014/main" id="{FADD73DF-FCE3-A945-B4F1-3B233F27719F}"/>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76855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5" name="Table 4">
            <a:extLst>
              <a:ext uri="{FF2B5EF4-FFF2-40B4-BE49-F238E27FC236}">
                <a16:creationId xmlns:a16="http://schemas.microsoft.com/office/drawing/2014/main" id="{426C4E9B-5AC5-C24F-9EE6-964911D9C25D}"/>
              </a:ext>
            </a:extLst>
          </p:cNvPr>
          <p:cNvGraphicFramePr>
            <a:graphicFrameLocks noGrp="1"/>
          </p:cNvGraphicFramePr>
          <p:nvPr>
            <p:extLst>
              <p:ext uri="{D42A27DB-BD31-4B8C-83A1-F6EECF244321}">
                <p14:modId xmlns:p14="http://schemas.microsoft.com/office/powerpoint/2010/main" val="1236158127"/>
              </p:ext>
            </p:extLst>
          </p:nvPr>
        </p:nvGraphicFramePr>
        <p:xfrm>
          <a:off x="381000" y="1295400"/>
          <a:ext cx="5486400" cy="8382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779F1D8E-249C-624F-99BF-793657B7F648}"/>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7" name="TextBox 6">
            <a:extLst>
              <a:ext uri="{FF2B5EF4-FFF2-40B4-BE49-F238E27FC236}">
                <a16:creationId xmlns:a16="http://schemas.microsoft.com/office/drawing/2014/main" id="{71839E40-0B21-0C47-9C81-D82680151EBA}"/>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2904932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2057400"/>
            <a:ext cx="3568700" cy="193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053962"/>
            <a:ext cx="3429000" cy="18560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8" y="4313423"/>
            <a:ext cx="3568700" cy="1933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3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389094"/>
            <a:ext cx="3429000"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31" name="Rectangle 9"/>
          <p:cNvSpPr>
            <a:spLocks noChangeArrowheads="1"/>
          </p:cNvSpPr>
          <p:nvPr/>
        </p:nvSpPr>
        <p:spPr bwMode="auto">
          <a:xfrm>
            <a:off x="1331119" y="1622907"/>
            <a:ext cx="207168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GB" altLang="en-US" sz="2000" b="0" dirty="0"/>
              <a:t>Choropleths</a:t>
            </a:r>
            <a:endParaRPr lang="en-US" altLang="en-US" sz="2000" b="0" dirty="0"/>
          </a:p>
        </p:txBody>
      </p:sp>
      <p:sp>
        <p:nvSpPr>
          <p:cNvPr id="52232" name="Rectangle 10"/>
          <p:cNvSpPr>
            <a:spLocks noChangeArrowheads="1"/>
          </p:cNvSpPr>
          <p:nvPr/>
        </p:nvSpPr>
        <p:spPr bwMode="auto">
          <a:xfrm>
            <a:off x="5944013" y="1622907"/>
            <a:ext cx="152317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GB" altLang="en-US" sz="2000" b="0" dirty="0"/>
              <a:t>Cartograms</a:t>
            </a:r>
            <a:endParaRPr lang="en-US" altLang="en-US" sz="2000" b="0" dirty="0"/>
          </a:p>
        </p:txBody>
      </p:sp>
      <p:sp>
        <p:nvSpPr>
          <p:cNvPr id="52233" name="Rectangle 11"/>
          <p:cNvSpPr>
            <a:spLocks noChangeArrowheads="1"/>
          </p:cNvSpPr>
          <p:nvPr/>
        </p:nvSpPr>
        <p:spPr bwMode="auto">
          <a:xfrm>
            <a:off x="3644900" y="6491288"/>
            <a:ext cx="54991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spcBef>
                <a:spcPct val="30000"/>
              </a:spcBef>
            </a:pPr>
            <a:r>
              <a:rPr lang="en-US" altLang="en-US" b="0"/>
              <a:t>http://www-personal.umich.edu/~mejn/election/2008/</a:t>
            </a:r>
          </a:p>
        </p:txBody>
      </p:sp>
      <p:sp>
        <p:nvSpPr>
          <p:cNvPr id="10" name="Rectangle 4">
            <a:extLst>
              <a:ext uri="{FF2B5EF4-FFF2-40B4-BE49-F238E27FC236}">
                <a16:creationId xmlns:a16="http://schemas.microsoft.com/office/drawing/2014/main" id="{50121710-9D82-D145-A93D-79581B859FCE}"/>
              </a:ext>
            </a:extLst>
          </p:cNvPr>
          <p:cNvSpPr txBox="1">
            <a:spLocks noChangeArrowheads="1"/>
          </p:cNvSpPr>
          <p:nvPr/>
        </p:nvSpPr>
        <p:spPr>
          <a:xfrm>
            <a:off x="2590800" y="1080788"/>
            <a:ext cx="8229600" cy="51117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altLang="en-US" sz="2400" b="1" dirty="0">
                <a:solidFill>
                  <a:schemeClr val="tx1"/>
                </a:solidFill>
              </a:rPr>
              <a:t>2008 Presidential Elections</a:t>
            </a:r>
            <a:endParaRPr lang="en-US" altLang="en-US" sz="2400" b="1" dirty="0">
              <a:solidFill>
                <a:schemeClr val="tx1"/>
              </a:solidFill>
            </a:endParaRPr>
          </a:p>
        </p:txBody>
      </p:sp>
      <p:sp>
        <p:nvSpPr>
          <p:cNvPr id="14" name="Rectangle 7">
            <a:extLst>
              <a:ext uri="{FF2B5EF4-FFF2-40B4-BE49-F238E27FC236}">
                <a16:creationId xmlns:a16="http://schemas.microsoft.com/office/drawing/2014/main" id="{28910E60-9548-164F-AAB3-06820BE6B477}"/>
              </a:ext>
            </a:extLst>
          </p:cNvPr>
          <p:cNvSpPr>
            <a:spLocks noChangeArrowheads="1"/>
          </p:cNvSpPr>
          <p:nvPr/>
        </p:nvSpPr>
        <p:spPr bwMode="auto">
          <a:xfrm>
            <a:off x="76200" y="457200"/>
            <a:ext cx="610955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Aggregate Data</a:t>
            </a:r>
          </a:p>
        </p:txBody>
      </p:sp>
    </p:spTree>
    <p:extLst>
      <p:ext uri="{BB962C8B-B14F-4D97-AF65-F5344CB8AC3E}">
        <p14:creationId xmlns:p14="http://schemas.microsoft.com/office/powerpoint/2010/main" val="2509950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33400" y="1295400"/>
            <a:ext cx="7772400" cy="9906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400" dirty="0"/>
              <a:t>For example, remotely sensed data – provide complete coverage at the spatial resolution of the sensor</a:t>
            </a:r>
          </a:p>
          <a:p>
            <a:pPr>
              <a:buFontTx/>
              <a:buNone/>
            </a:pPr>
            <a:endParaRPr lang="en-GB" altLang="en-US" dirty="0"/>
          </a:p>
          <a:p>
            <a:pPr>
              <a:buFontTx/>
              <a:buNone/>
            </a:pPr>
            <a:endParaRPr lang="en-GB" altLang="en-US" dirty="0"/>
          </a:p>
          <a:p>
            <a:pPr marL="0" indent="0">
              <a:buNone/>
            </a:pPr>
            <a:endParaRPr lang="en-GB" altLang="en-US" dirty="0"/>
          </a:p>
          <a:p>
            <a:pPr marL="0" indent="0">
              <a:buNone/>
            </a:pPr>
            <a:endParaRPr lang="en-GB" altLang="en-US" dirty="0"/>
          </a:p>
          <a:p>
            <a:endParaRPr lang="en-GB" altLang="en-US" dirty="0"/>
          </a:p>
          <a:p>
            <a:endParaRPr lang="en-GB" altLang="en-US" sz="2800" dirty="0"/>
          </a:p>
        </p:txBody>
      </p:sp>
      <p:sp>
        <p:nvSpPr>
          <p:cNvPr id="7" name="TextBox 6"/>
          <p:cNvSpPr txBox="1"/>
          <p:nvPr/>
        </p:nvSpPr>
        <p:spPr>
          <a:xfrm>
            <a:off x="464039" y="6138446"/>
            <a:ext cx="2050561" cy="338554"/>
          </a:xfrm>
          <a:prstGeom prst="rect">
            <a:avLst/>
          </a:prstGeom>
          <a:noFill/>
        </p:spPr>
        <p:txBody>
          <a:bodyPr wrap="none" rtlCol="0">
            <a:spAutoFit/>
          </a:bodyPr>
          <a:lstStyle/>
          <a:p>
            <a:r>
              <a:rPr lang="en-US" sz="1600" dirty="0"/>
              <a:t>Elevation in Rwanda</a:t>
            </a:r>
          </a:p>
        </p:txBody>
      </p:sp>
      <p:pic>
        <p:nvPicPr>
          <p:cNvPr id="3" name="Picture 2">
            <a:extLst>
              <a:ext uri="{FF2B5EF4-FFF2-40B4-BE49-F238E27FC236}">
                <a16:creationId xmlns:a16="http://schemas.microsoft.com/office/drawing/2014/main" id="{DF20FBA9-11BD-454C-9661-7C68BC46A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22779"/>
            <a:ext cx="4942273" cy="4267200"/>
          </a:xfrm>
          <a:prstGeom prst="rect">
            <a:avLst/>
          </a:prstGeom>
        </p:spPr>
      </p:pic>
      <p:sp>
        <p:nvSpPr>
          <p:cNvPr id="8" name="Rectangle 7">
            <a:extLst>
              <a:ext uri="{FF2B5EF4-FFF2-40B4-BE49-F238E27FC236}">
                <a16:creationId xmlns:a16="http://schemas.microsoft.com/office/drawing/2014/main" id="{A6A6FD8D-2401-2C40-9787-26984E33A82C}"/>
              </a:ext>
            </a:extLst>
          </p:cNvPr>
          <p:cNvSpPr>
            <a:spLocks noChangeArrowheads="1"/>
          </p:cNvSpPr>
          <p:nvPr/>
        </p:nvSpPr>
        <p:spPr bwMode="auto">
          <a:xfrm>
            <a:off x="76200" y="457200"/>
            <a:ext cx="528029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3600" dirty="0">
                <a:solidFill>
                  <a:srgbClr val="C00000"/>
                </a:solidFill>
              </a:rPr>
              <a:t>Visualizing Raster Data</a:t>
            </a:r>
          </a:p>
        </p:txBody>
      </p:sp>
    </p:spTree>
    <p:extLst>
      <p:ext uri="{BB962C8B-B14F-4D97-AF65-F5344CB8AC3E}">
        <p14:creationId xmlns:p14="http://schemas.microsoft.com/office/powerpoint/2010/main" val="2504554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t>Exploration</a:t>
            </a:r>
          </a:p>
          <a:p>
            <a:r>
              <a:rPr lang="en-US" sz="4800" dirty="0">
                <a:solidFill>
                  <a:schemeClr val="bg1">
                    <a:lumMod val="75000"/>
                  </a:schemeClr>
                </a:solidFill>
              </a:rPr>
              <a:t>Analysis</a:t>
            </a:r>
          </a:p>
        </p:txBody>
      </p:sp>
    </p:spTree>
    <p:extLst>
      <p:ext uri="{BB962C8B-B14F-4D97-AF65-F5344CB8AC3E}">
        <p14:creationId xmlns:p14="http://schemas.microsoft.com/office/powerpoint/2010/main" val="134105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pic>
        <p:nvPicPr>
          <p:cNvPr id="15362" name="Picture 2" descr="06f01.jpg (922×7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278" y="1295400"/>
            <a:ext cx="6389689" cy="503829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105400" y="6349641"/>
            <a:ext cx="4572000" cy="538609"/>
          </a:xfrm>
          <a:prstGeom prst="rect">
            <a:avLst/>
          </a:prstGeom>
          <a:noFill/>
        </p:spPr>
        <p:txBody>
          <a:bodyPr wrap="square" rtlCol="0">
            <a:spAutoFit/>
          </a:bodyPr>
          <a:lstStyle/>
          <a:p>
            <a:r>
              <a:rPr lang="en-US" sz="1100" dirty="0" err="1"/>
              <a:t>Fernandes</a:t>
            </a:r>
            <a:r>
              <a:rPr lang="en-US" sz="1100" dirty="0"/>
              <a:t> do Prado et al 2011 Rev. Soc. Bras. Med. Trop. vol.44 no.5 </a:t>
            </a:r>
          </a:p>
          <a:p>
            <a:endParaRPr lang="en-US" dirty="0"/>
          </a:p>
        </p:txBody>
      </p:sp>
    </p:spTree>
    <p:extLst>
      <p:ext uri="{BB962C8B-B14F-4D97-AF65-F5344CB8AC3E}">
        <p14:creationId xmlns:p14="http://schemas.microsoft.com/office/powerpoint/2010/main" val="1509196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Web Video Player"/>
              <p:cNvGraphicFramePr>
                <a:graphicFrameLocks noGrp="1"/>
              </p:cNvGraphicFramePr>
              <p:nvPr>
                <p:extLst>
                  <p:ext uri="{D42A27DB-BD31-4B8C-83A1-F6EECF244321}">
                    <p14:modId xmlns:p14="http://schemas.microsoft.com/office/powerpoint/2010/main" val="306871767"/>
                  </p:ext>
                </p:extLst>
              </p:nvPr>
            </p:nvGraphicFramePr>
            <p:xfrm>
              <a:off x="457200" y="1471612"/>
              <a:ext cx="8153399" cy="485298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Web Video Player"/>
              <p:cNvPicPr>
                <a:picLocks noGrp="1" noRot="1" noChangeAspect="1" noMove="1" noResize="1" noEditPoints="1" noAdjustHandles="1" noChangeArrowheads="1" noChangeShapeType="1"/>
              </p:cNvPicPr>
              <p:nvPr/>
            </p:nvPicPr>
            <p:blipFill>
              <a:blip r:embed="rId3"/>
              <a:stretch>
                <a:fillRect/>
              </a:stretch>
            </p:blipFill>
            <p:spPr>
              <a:xfrm>
                <a:off x="457200" y="1471612"/>
                <a:ext cx="8153399" cy="4852988"/>
              </a:xfrm>
              <a:prstGeom prst="rect">
                <a:avLst/>
              </a:prstGeom>
            </p:spPr>
          </p:pic>
        </mc:Fallback>
      </mc:AlternateContent>
      <p:sp>
        <p:nvSpPr>
          <p:cNvPr id="9" name="Title 1">
            <a:extLst>
              <a:ext uri="{FF2B5EF4-FFF2-40B4-BE49-F238E27FC236}">
                <a16:creationId xmlns:a16="http://schemas.microsoft.com/office/drawing/2014/main" id="{0CBE506D-4D32-764D-B5FB-4A662BB08259}"/>
              </a:ext>
            </a:extLst>
          </p:cNvPr>
          <p:cNvSpPr>
            <a:spLocks noGrp="1"/>
          </p:cNvSpPr>
          <p:nvPr>
            <p:ph type="title"/>
          </p:nvPr>
        </p:nvSpPr>
        <p:spPr>
          <a:xfrm>
            <a:off x="152400" y="609600"/>
            <a:ext cx="8229600" cy="990600"/>
          </a:xfrm>
        </p:spPr>
        <p:txBody>
          <a:bodyPr>
            <a:normAutofit fontScale="90000"/>
          </a:bodyPr>
          <a:lstStyle/>
          <a:p>
            <a:r>
              <a:rPr lang="en-US" b="1" dirty="0">
                <a:solidFill>
                  <a:srgbClr val="C00000"/>
                </a:solidFill>
              </a:rPr>
              <a:t>Density Estimates</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1422658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www.segh.net/soc_kriging_o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676400"/>
            <a:ext cx="6400800" cy="438789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a:spLocks noGrp="1"/>
          </p:cNvSpPr>
          <p:nvPr>
            <p:ph type="title"/>
          </p:nvPr>
        </p:nvSpPr>
        <p:spPr/>
        <p:txBody>
          <a:bodyPr>
            <a:normAutofit fontScale="90000"/>
          </a:bodyPr>
          <a:lstStyle/>
          <a:p>
            <a:r>
              <a:rPr lang="en-US" b="1" dirty="0">
                <a:solidFill>
                  <a:srgbClr val="C00000"/>
                </a:solidFill>
              </a:rPr>
              <a:t>Interpolation</a:t>
            </a:r>
            <a:br>
              <a:rPr lang="en-US" b="1" dirty="0">
                <a:solidFill>
                  <a:srgbClr val="C00000"/>
                </a:solidFill>
              </a:rPr>
            </a:br>
            <a:endParaRPr lang="en-US" b="1" dirty="0">
              <a:solidFill>
                <a:srgbClr val="C00000"/>
              </a:solidFill>
            </a:endParaRPr>
          </a:p>
        </p:txBody>
      </p:sp>
    </p:spTree>
    <p:extLst>
      <p:ext uri="{BB962C8B-B14F-4D97-AF65-F5344CB8AC3E}">
        <p14:creationId xmlns:p14="http://schemas.microsoft.com/office/powerpoint/2010/main" val="595758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df4nxvxrtv1g1.cloudfront.net/content/eurpub/23/4/540/F3.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600199"/>
            <a:ext cx="6324600" cy="483480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txBox="1">
            <a:spLocks/>
          </p:cNvSpPr>
          <p:nvPr/>
        </p:nvSpPr>
        <p:spPr>
          <a:xfrm>
            <a:off x="152400" y="427038"/>
            <a:ext cx="8229600" cy="11430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C00000"/>
                </a:solidFill>
              </a:rPr>
              <a:t>Exploring Relationships</a:t>
            </a:r>
            <a:br>
              <a:rPr lang="en-US" sz="3600" b="1" dirty="0">
                <a:solidFill>
                  <a:srgbClr val="C00000"/>
                </a:solidFill>
              </a:rPr>
            </a:br>
            <a:endParaRPr lang="en-US" sz="3600" b="1" dirty="0">
              <a:solidFill>
                <a:srgbClr val="C00000"/>
              </a:solidFill>
            </a:endParaRPr>
          </a:p>
        </p:txBody>
      </p:sp>
      <p:sp>
        <p:nvSpPr>
          <p:cNvPr id="4" name="TextBox 3"/>
          <p:cNvSpPr txBox="1"/>
          <p:nvPr/>
        </p:nvSpPr>
        <p:spPr>
          <a:xfrm>
            <a:off x="3886200" y="6172200"/>
            <a:ext cx="1600200" cy="369332"/>
          </a:xfrm>
          <a:prstGeom prst="rect">
            <a:avLst/>
          </a:prstGeom>
          <a:solidFill>
            <a:schemeClr val="bg1"/>
          </a:solidFill>
        </p:spPr>
        <p:txBody>
          <a:bodyPr wrap="square" rtlCol="0">
            <a:spAutoFit/>
          </a:bodyPr>
          <a:lstStyle/>
          <a:p>
            <a:pPr algn="ctr"/>
            <a:r>
              <a:rPr lang="en-US" dirty="0"/>
              <a:t>Exposure</a:t>
            </a:r>
          </a:p>
        </p:txBody>
      </p:sp>
      <p:sp>
        <p:nvSpPr>
          <p:cNvPr id="6" name="TextBox 5"/>
          <p:cNvSpPr txBox="1"/>
          <p:nvPr/>
        </p:nvSpPr>
        <p:spPr>
          <a:xfrm rot="16200000">
            <a:off x="-718068" y="3625333"/>
            <a:ext cx="4114802" cy="369332"/>
          </a:xfrm>
          <a:prstGeom prst="rect">
            <a:avLst/>
          </a:prstGeom>
          <a:solidFill>
            <a:schemeClr val="bg1"/>
          </a:solidFill>
        </p:spPr>
        <p:txBody>
          <a:bodyPr wrap="square" rtlCol="0">
            <a:spAutoFit/>
          </a:bodyPr>
          <a:lstStyle/>
          <a:p>
            <a:pPr algn="ctr"/>
            <a:r>
              <a:rPr lang="en-US" dirty="0"/>
              <a:t>Prevalence of infection</a:t>
            </a:r>
          </a:p>
        </p:txBody>
      </p:sp>
    </p:spTree>
    <p:extLst>
      <p:ext uri="{BB962C8B-B14F-4D97-AF65-F5344CB8AC3E}">
        <p14:creationId xmlns:p14="http://schemas.microsoft.com/office/powerpoint/2010/main" val="156838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normAutofit/>
          </a:bodyPr>
          <a:lstStyle/>
          <a:p>
            <a:r>
              <a:rPr lang="en-US" sz="3600" b="1" dirty="0">
                <a:solidFill>
                  <a:schemeClr val="accent6"/>
                </a:solidFill>
              </a:rPr>
              <a:t>Ecological Bias</a:t>
            </a:r>
          </a:p>
        </p:txBody>
      </p:sp>
      <p:sp>
        <p:nvSpPr>
          <p:cNvPr id="3" name="Content Placeholder 2"/>
          <p:cNvSpPr>
            <a:spLocks noGrp="1"/>
          </p:cNvSpPr>
          <p:nvPr>
            <p:ph idx="1"/>
          </p:nvPr>
        </p:nvSpPr>
        <p:spPr/>
        <p:txBody>
          <a:bodyPr/>
          <a:lstStyle/>
          <a:p>
            <a:r>
              <a:rPr lang="en-US" dirty="0"/>
              <a:t>Describes the difference between estimated associations based on aggregate- and individual-level data</a:t>
            </a:r>
          </a:p>
        </p:txBody>
      </p:sp>
      <p:pic>
        <p:nvPicPr>
          <p:cNvPr id="29698" name="Picture 2" descr="http://www.jerrydallal.com/LHSP/pix/ecorr2.gif"/>
          <p:cNvPicPr>
            <a:picLocks noChangeAspect="1" noChangeArrowheads="1"/>
          </p:cNvPicPr>
          <p:nvPr/>
        </p:nvPicPr>
        <p:blipFill rotWithShape="1">
          <a:blip r:embed="rId2">
            <a:extLst>
              <a:ext uri="{28A0092B-C50C-407E-A947-70E740481C1C}">
                <a14:useLocalDpi xmlns:a14="http://schemas.microsoft.com/office/drawing/2010/main" val="0"/>
              </a:ext>
            </a:extLst>
          </a:blip>
          <a:srcRect t="19784"/>
          <a:stretch/>
        </p:blipFill>
        <p:spPr bwMode="auto">
          <a:xfrm>
            <a:off x="2057400" y="3657600"/>
            <a:ext cx="5029200" cy="255291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4049966" y="6210514"/>
            <a:ext cx="1044068" cy="369332"/>
          </a:xfrm>
          <a:prstGeom prst="rect">
            <a:avLst/>
          </a:prstGeom>
          <a:noFill/>
        </p:spPr>
        <p:txBody>
          <a:bodyPr wrap="none" rtlCol="0">
            <a:spAutoFit/>
          </a:bodyPr>
          <a:lstStyle/>
          <a:p>
            <a:r>
              <a:rPr lang="en-US" dirty="0"/>
              <a:t>Exposure</a:t>
            </a:r>
          </a:p>
        </p:txBody>
      </p:sp>
      <p:sp>
        <p:nvSpPr>
          <p:cNvPr id="6" name="TextBox 5"/>
          <p:cNvSpPr txBox="1"/>
          <p:nvPr/>
        </p:nvSpPr>
        <p:spPr>
          <a:xfrm rot="16200000">
            <a:off x="1259690" y="4683910"/>
            <a:ext cx="1050352" cy="369332"/>
          </a:xfrm>
          <a:prstGeom prst="rect">
            <a:avLst/>
          </a:prstGeom>
          <a:noFill/>
        </p:spPr>
        <p:txBody>
          <a:bodyPr wrap="none" rtlCol="0">
            <a:spAutoFit/>
          </a:bodyPr>
          <a:lstStyle/>
          <a:p>
            <a:r>
              <a:rPr lang="en-US" dirty="0"/>
              <a:t>Outcome</a:t>
            </a:r>
          </a:p>
        </p:txBody>
      </p:sp>
      <p:sp>
        <p:nvSpPr>
          <p:cNvPr id="7" name="TextBox 6"/>
          <p:cNvSpPr txBox="1"/>
          <p:nvPr/>
        </p:nvSpPr>
        <p:spPr>
          <a:xfrm>
            <a:off x="2876090" y="3440668"/>
            <a:ext cx="933910" cy="369332"/>
          </a:xfrm>
          <a:prstGeom prst="rect">
            <a:avLst/>
          </a:prstGeom>
          <a:noFill/>
        </p:spPr>
        <p:txBody>
          <a:bodyPr wrap="none" rtlCol="0">
            <a:spAutoFit/>
          </a:bodyPr>
          <a:lstStyle/>
          <a:p>
            <a:r>
              <a:rPr lang="en-US" dirty="0"/>
              <a:t>Country</a:t>
            </a:r>
          </a:p>
        </p:txBody>
      </p:sp>
      <p:sp>
        <p:nvSpPr>
          <p:cNvPr id="8" name="TextBox 7"/>
          <p:cNvSpPr txBox="1"/>
          <p:nvPr/>
        </p:nvSpPr>
        <p:spPr>
          <a:xfrm>
            <a:off x="5181600" y="3429000"/>
            <a:ext cx="1103187" cy="369332"/>
          </a:xfrm>
          <a:prstGeom prst="rect">
            <a:avLst/>
          </a:prstGeom>
          <a:noFill/>
        </p:spPr>
        <p:txBody>
          <a:bodyPr wrap="none" rtlCol="0">
            <a:spAutoFit/>
          </a:bodyPr>
          <a:lstStyle/>
          <a:p>
            <a:r>
              <a:rPr lang="en-US" dirty="0"/>
              <a:t>Individual</a:t>
            </a:r>
          </a:p>
        </p:txBody>
      </p:sp>
    </p:spTree>
    <p:extLst>
      <p:ext uri="{BB962C8B-B14F-4D97-AF65-F5344CB8AC3E}">
        <p14:creationId xmlns:p14="http://schemas.microsoft.com/office/powerpoint/2010/main" val="2038961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62000" y="2332037"/>
            <a:ext cx="8229600" cy="2925763"/>
          </a:xfrm>
        </p:spPr>
        <p:txBody>
          <a:bodyPr>
            <a:normAutofit/>
          </a:bodyPr>
          <a:lstStyle/>
          <a:p>
            <a:r>
              <a:rPr lang="en-US" sz="4800" dirty="0">
                <a:solidFill>
                  <a:schemeClr val="bg1">
                    <a:lumMod val="75000"/>
                  </a:schemeClr>
                </a:solidFill>
              </a:rPr>
              <a:t>Visualization</a:t>
            </a:r>
          </a:p>
          <a:p>
            <a:r>
              <a:rPr lang="en-US" sz="4800" dirty="0">
                <a:solidFill>
                  <a:schemeClr val="bg1">
                    <a:lumMod val="75000"/>
                  </a:schemeClr>
                </a:solidFill>
              </a:rPr>
              <a:t>Exploration</a:t>
            </a:r>
          </a:p>
          <a:p>
            <a:r>
              <a:rPr lang="en-US" sz="4800" dirty="0"/>
              <a:t>Analysis</a:t>
            </a:r>
          </a:p>
        </p:txBody>
      </p:sp>
    </p:spTree>
    <p:extLst>
      <p:ext uri="{BB962C8B-B14F-4D97-AF65-F5344CB8AC3E}">
        <p14:creationId xmlns:p14="http://schemas.microsoft.com/office/powerpoint/2010/main" val="10435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990600"/>
          </a:xfrm>
        </p:spPr>
        <p:txBody>
          <a:bodyPr>
            <a:normAutofit/>
          </a:bodyPr>
          <a:lstStyle/>
          <a:p>
            <a:r>
              <a:rPr lang="en-US" sz="3600" b="1" dirty="0">
                <a:solidFill>
                  <a:srgbClr val="C00000"/>
                </a:solidFill>
              </a:rPr>
              <a:t>Cluster Detection</a:t>
            </a:r>
          </a:p>
        </p:txBody>
      </p:sp>
      <p:pic>
        <p:nvPicPr>
          <p:cNvPr id="18434" name="Picture 2" descr="Fig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524000"/>
            <a:ext cx="3684225" cy="4953000"/>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09600" y="5334000"/>
            <a:ext cx="2362200" cy="1200329"/>
          </a:xfrm>
          <a:prstGeom prst="rect">
            <a:avLst/>
          </a:prstGeom>
          <a:noFill/>
        </p:spPr>
        <p:txBody>
          <a:bodyPr wrap="square" rtlCol="0">
            <a:spAutoFit/>
          </a:bodyPr>
          <a:lstStyle/>
          <a:p>
            <a:r>
              <a:rPr lang="en-US" dirty="0" err="1"/>
              <a:t>Bousema</a:t>
            </a:r>
            <a:r>
              <a:rPr lang="en-US" dirty="0"/>
              <a:t> et al </a:t>
            </a:r>
            <a:r>
              <a:rPr lang="en-US" i="1" dirty="0"/>
              <a:t>Journal of Infectious Diseases</a:t>
            </a:r>
            <a:r>
              <a:rPr lang="en-US" dirty="0"/>
              <a:t> 201.11 (2010): 1764-1774.</a:t>
            </a:r>
          </a:p>
        </p:txBody>
      </p:sp>
    </p:spTree>
    <p:extLst>
      <p:ext uri="{BB962C8B-B14F-4D97-AF65-F5344CB8AC3E}">
        <p14:creationId xmlns:p14="http://schemas.microsoft.com/office/powerpoint/2010/main" val="2591256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6" name="Table 5">
            <a:extLst>
              <a:ext uri="{FF2B5EF4-FFF2-40B4-BE49-F238E27FC236}">
                <a16:creationId xmlns:a16="http://schemas.microsoft.com/office/drawing/2014/main" id="{083FF45C-C048-F74E-8494-51C1B7323B82}"/>
              </a:ext>
            </a:extLst>
          </p:cNvPr>
          <p:cNvGraphicFramePr>
            <a:graphicFrameLocks noGrp="1"/>
          </p:cNvGraphicFramePr>
          <p:nvPr>
            <p:extLst>
              <p:ext uri="{D42A27DB-BD31-4B8C-83A1-F6EECF244321}">
                <p14:modId xmlns:p14="http://schemas.microsoft.com/office/powerpoint/2010/main" val="2489958561"/>
              </p:ext>
            </p:extLst>
          </p:nvPr>
        </p:nvGraphicFramePr>
        <p:xfrm>
          <a:off x="381000" y="1295400"/>
          <a:ext cx="5486400" cy="147828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bl>
          </a:graphicData>
        </a:graphic>
      </p:graphicFrame>
      <p:pic>
        <p:nvPicPr>
          <p:cNvPr id="12" name="Picture 11">
            <a:extLst>
              <a:ext uri="{FF2B5EF4-FFF2-40B4-BE49-F238E27FC236}">
                <a16:creationId xmlns:a16="http://schemas.microsoft.com/office/drawing/2014/main" id="{762D9FC2-726A-BA48-AABE-21ACDFBF0B20}"/>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13" name="TextBox 12">
            <a:extLst>
              <a:ext uri="{FF2B5EF4-FFF2-40B4-BE49-F238E27FC236}">
                <a16:creationId xmlns:a16="http://schemas.microsoft.com/office/drawing/2014/main" id="{550CB8C7-5732-794C-AABB-78F8056970F3}"/>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3847164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19" y="1501758"/>
            <a:ext cx="4082930" cy="3176151"/>
          </a:xfrm>
          <a:prstGeom prst="rect">
            <a:avLst/>
          </a:prstGeom>
          <a:noFill/>
          <a:ln w="9525">
            <a:solidFill>
              <a:srgbClr val="5A6066"/>
            </a:solidFill>
            <a:miter lim="800000"/>
            <a:headEnd/>
            <a:tailEnd/>
          </a:ln>
          <a:extLst>
            <a:ext uri="{909E8E84-426E-40dd-AFC4-6F175D3DCCD1}">
              <a14:hiddenFill xmlns:a14="http://schemas.microsoft.com/office/drawing/2010/main" xmlns="">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834" y="1501757"/>
            <a:ext cx="3481108" cy="3176151"/>
          </a:xfrm>
          <a:prstGeom prst="rect">
            <a:avLst/>
          </a:prstGeom>
          <a:noFill/>
          <a:ln w="9525">
            <a:solidFill>
              <a:srgbClr val="5A6066"/>
            </a:solidFill>
            <a:miter lim="800000"/>
            <a:headEnd/>
            <a:tailEnd/>
          </a:ln>
          <a:extLst>
            <a:ext uri="{909E8E84-426E-40dd-AFC4-6F175D3DCCD1}">
              <a14:hiddenFill xmlns:a14="http://schemas.microsoft.com/office/drawing/2010/main" xmlns="">
                <a:solidFill>
                  <a:schemeClr val="accent1"/>
                </a:solidFill>
              </a14:hiddenFill>
            </a:ext>
          </a:extLst>
        </p:spPr>
      </p:pic>
      <p:sp>
        <p:nvSpPr>
          <p:cNvPr id="6" name="TextBox 5"/>
          <p:cNvSpPr txBox="1"/>
          <p:nvPr/>
        </p:nvSpPr>
        <p:spPr bwMode="auto">
          <a:xfrm>
            <a:off x="677719" y="4852175"/>
            <a:ext cx="3766416" cy="830997"/>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Schistosomiasis in Mali</a:t>
            </a:r>
          </a:p>
          <a:p>
            <a:r>
              <a:rPr lang="en-US" sz="1400" dirty="0">
                <a:solidFill>
                  <a:srgbClr val="010813"/>
                </a:solidFill>
                <a:latin typeface="Calibri" panose="020F0502020204030204" pitchFamily="34" charset="0"/>
              </a:rPr>
              <a:t>Clements et al (2009)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3(5): e431 </a:t>
            </a:r>
          </a:p>
          <a:p>
            <a:endParaRPr lang="en-US" sz="2000" dirty="0">
              <a:solidFill>
                <a:srgbClr val="010813"/>
              </a:solidFill>
              <a:latin typeface="Calibri" panose="020F0502020204030204" pitchFamily="34" charset="0"/>
            </a:endParaRPr>
          </a:p>
        </p:txBody>
      </p:sp>
      <p:sp>
        <p:nvSpPr>
          <p:cNvPr id="7" name="TextBox 6"/>
          <p:cNvSpPr txBox="1"/>
          <p:nvPr/>
        </p:nvSpPr>
        <p:spPr bwMode="auto">
          <a:xfrm>
            <a:off x="5175972" y="4863739"/>
            <a:ext cx="3493970" cy="523220"/>
          </a:xfrm>
          <a:prstGeom prst="rect">
            <a:avLst/>
          </a:prstGeom>
          <a:noFill/>
          <a:ln w="19050" algn="ctr">
            <a:noFill/>
            <a:miter lim="800000"/>
            <a:headEnd/>
            <a:tailEnd/>
          </a:ln>
        </p:spPr>
        <p:txBody>
          <a:bodyPr wrap="none" lIns="0" tIns="0" rIns="0" bIns="0" rtlCol="0">
            <a:spAutoFit/>
          </a:bodyPr>
          <a:lstStyle/>
          <a:p>
            <a:r>
              <a:rPr lang="en-US" sz="2000" dirty="0">
                <a:solidFill>
                  <a:srgbClr val="010813"/>
                </a:solidFill>
                <a:latin typeface="Calibri" panose="020F0502020204030204" pitchFamily="34" charset="0"/>
              </a:rPr>
              <a:t>Intestinal worms in Kenya</a:t>
            </a:r>
          </a:p>
          <a:p>
            <a:r>
              <a:rPr lang="en-US" sz="1400" dirty="0" err="1">
                <a:solidFill>
                  <a:srgbClr val="010813"/>
                </a:solidFill>
                <a:latin typeface="Calibri" panose="020F0502020204030204" pitchFamily="34" charset="0"/>
              </a:rPr>
              <a:t>Pullan</a:t>
            </a:r>
            <a:r>
              <a:rPr lang="en-US" sz="1400" dirty="0">
                <a:solidFill>
                  <a:srgbClr val="010813"/>
                </a:solidFill>
                <a:latin typeface="Calibri" panose="020F0502020204030204" pitchFamily="34" charset="0"/>
              </a:rPr>
              <a:t> et al (2011) </a:t>
            </a:r>
            <a:r>
              <a:rPr lang="en-US" sz="1400" dirty="0" err="1">
                <a:solidFill>
                  <a:srgbClr val="010813"/>
                </a:solidFill>
                <a:latin typeface="Calibri" panose="020F0502020204030204" pitchFamily="34" charset="0"/>
              </a:rPr>
              <a:t>PLoS</a:t>
            </a:r>
            <a:r>
              <a:rPr lang="en-US" sz="1400" dirty="0">
                <a:solidFill>
                  <a:srgbClr val="010813"/>
                </a:solidFill>
                <a:latin typeface="Calibri" panose="020F0502020204030204" pitchFamily="34" charset="0"/>
              </a:rPr>
              <a:t> </a:t>
            </a:r>
            <a:r>
              <a:rPr lang="en-US" sz="1400" dirty="0" err="1">
                <a:solidFill>
                  <a:srgbClr val="010813"/>
                </a:solidFill>
                <a:latin typeface="Calibri" panose="020F0502020204030204" pitchFamily="34" charset="0"/>
              </a:rPr>
              <a:t>Negl</a:t>
            </a:r>
            <a:r>
              <a:rPr lang="en-US" sz="1400" dirty="0">
                <a:solidFill>
                  <a:srgbClr val="010813"/>
                </a:solidFill>
                <a:latin typeface="Calibri" panose="020F0502020204030204" pitchFamily="34" charset="0"/>
              </a:rPr>
              <a:t> Trop Dis 5(2): e958</a:t>
            </a:r>
          </a:p>
        </p:txBody>
      </p:sp>
      <p:sp>
        <p:nvSpPr>
          <p:cNvPr id="8" name="TextBox 7"/>
          <p:cNvSpPr txBox="1"/>
          <p:nvPr/>
        </p:nvSpPr>
        <p:spPr>
          <a:xfrm>
            <a:off x="228600" y="457200"/>
            <a:ext cx="3185713" cy="646331"/>
          </a:xfrm>
          <a:prstGeom prst="rect">
            <a:avLst/>
          </a:prstGeom>
          <a:noFill/>
        </p:spPr>
        <p:txBody>
          <a:bodyPr wrap="none" rtlCol="0">
            <a:spAutoFit/>
          </a:bodyPr>
          <a:lstStyle/>
          <a:p>
            <a:r>
              <a:rPr lang="en-US" sz="3600" b="1" dirty="0">
                <a:solidFill>
                  <a:srgbClr val="C00000"/>
                </a:solidFill>
              </a:rPr>
              <a:t>Risk Mapping</a:t>
            </a:r>
          </a:p>
        </p:txBody>
      </p:sp>
    </p:spTree>
    <p:extLst>
      <p:ext uri="{BB962C8B-B14F-4D97-AF65-F5344CB8AC3E}">
        <p14:creationId xmlns:p14="http://schemas.microsoft.com/office/powerpoint/2010/main" val="3500268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3200"/>
            <a:ext cx="8229600" cy="1143000"/>
          </a:xfrm>
        </p:spPr>
        <p:txBody>
          <a:bodyPr/>
          <a:lstStyle/>
          <a:p>
            <a:r>
              <a:rPr lang="en-US" dirty="0"/>
              <a:t>Questions?</a:t>
            </a:r>
          </a:p>
        </p:txBody>
      </p:sp>
    </p:spTree>
    <p:extLst>
      <p:ext uri="{BB962C8B-B14F-4D97-AF65-F5344CB8AC3E}">
        <p14:creationId xmlns:p14="http://schemas.microsoft.com/office/powerpoint/2010/main" val="2492726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patialanalysis.co.uk/wp-content/uploads/2012/02/bike_gg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
            <a:ext cx="10466109" cy="7010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4800600" y="-228600"/>
            <a:ext cx="5257800" cy="1143000"/>
          </a:xfrm>
        </p:spPr>
        <p:txBody>
          <a:bodyPr>
            <a:normAutofit/>
          </a:bodyPr>
          <a:lstStyle/>
          <a:p>
            <a:r>
              <a:rPr lang="en-US" dirty="0">
                <a:solidFill>
                  <a:schemeClr val="bg1">
                    <a:lumMod val="95000"/>
                  </a:schemeClr>
                </a:solidFill>
              </a:rPr>
              <a:t>Visualizing data in R</a:t>
            </a:r>
          </a:p>
        </p:txBody>
      </p:sp>
    </p:spTree>
    <p:extLst>
      <p:ext uri="{BB962C8B-B14F-4D97-AF65-F5344CB8AC3E}">
        <p14:creationId xmlns:p14="http://schemas.microsoft.com/office/powerpoint/2010/main" val="81846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6" name="Table 5">
            <a:extLst>
              <a:ext uri="{FF2B5EF4-FFF2-40B4-BE49-F238E27FC236}">
                <a16:creationId xmlns:a16="http://schemas.microsoft.com/office/drawing/2014/main" id="{008938B2-F0B7-174B-B72E-0A793AAF73D5}"/>
              </a:ext>
            </a:extLst>
          </p:cNvPr>
          <p:cNvGraphicFramePr>
            <a:graphicFrameLocks noGrp="1"/>
          </p:cNvGraphicFramePr>
          <p:nvPr>
            <p:extLst>
              <p:ext uri="{D42A27DB-BD31-4B8C-83A1-F6EECF244321}">
                <p14:modId xmlns:p14="http://schemas.microsoft.com/office/powerpoint/2010/main" val="2199637196"/>
              </p:ext>
            </p:extLst>
          </p:nvPr>
        </p:nvGraphicFramePr>
        <p:xfrm>
          <a:off x="381000" y="1295400"/>
          <a:ext cx="5486400" cy="211836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Spatial variation in risk</a:t>
                      </a:r>
                    </a:p>
                    <a:p>
                      <a:endParaRPr lang="en-US" sz="1800" dirty="0"/>
                    </a:p>
                  </a:txBody>
                  <a:tcPr/>
                </a:tc>
                <a:tc>
                  <a:txBody>
                    <a:bodyPr/>
                    <a:lstStyle/>
                    <a:p>
                      <a:r>
                        <a:rPr lang="en-US" sz="1800" dirty="0"/>
                        <a:t>November 5</a:t>
                      </a:r>
                      <a:r>
                        <a:rPr lang="en-US" sz="1800" baseline="30000" dirty="0"/>
                        <a:t>th</a:t>
                      </a:r>
                      <a:r>
                        <a:rPr lang="en-US" sz="1800" dirty="0"/>
                        <a:t> </a:t>
                      </a:r>
                    </a:p>
                  </a:txBody>
                  <a:tcPr/>
                </a:tc>
                <a:extLst>
                  <a:ext uri="{0D108BD9-81ED-4DB2-BD59-A6C34878D82A}">
                    <a16:rowId xmlns:a16="http://schemas.microsoft.com/office/drawing/2014/main" val="10003"/>
                  </a:ext>
                </a:extLst>
              </a:tr>
            </a:tbl>
          </a:graphicData>
        </a:graphic>
      </p:graphicFrame>
      <p:pic>
        <p:nvPicPr>
          <p:cNvPr id="12" name="Picture 11">
            <a:extLst>
              <a:ext uri="{FF2B5EF4-FFF2-40B4-BE49-F238E27FC236}">
                <a16:creationId xmlns:a16="http://schemas.microsoft.com/office/drawing/2014/main" id="{C56A359F-1EF3-934E-8E36-959663FCCD51}"/>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13" name="TextBox 12">
            <a:extLst>
              <a:ext uri="{FF2B5EF4-FFF2-40B4-BE49-F238E27FC236}">
                <a16:creationId xmlns:a16="http://schemas.microsoft.com/office/drawing/2014/main" id="{E9712795-8FE4-F840-A5EF-B6F0EB4553C9}"/>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384716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7" name="Table 6">
            <a:extLst>
              <a:ext uri="{FF2B5EF4-FFF2-40B4-BE49-F238E27FC236}">
                <a16:creationId xmlns:a16="http://schemas.microsoft.com/office/drawing/2014/main" id="{EC11F739-6D65-804C-AAB3-EC4CE352BC49}"/>
              </a:ext>
            </a:extLst>
          </p:cNvPr>
          <p:cNvGraphicFramePr>
            <a:graphicFrameLocks noGrp="1"/>
          </p:cNvGraphicFramePr>
          <p:nvPr>
            <p:extLst>
              <p:ext uri="{D42A27DB-BD31-4B8C-83A1-F6EECF244321}">
                <p14:modId xmlns:p14="http://schemas.microsoft.com/office/powerpoint/2010/main" val="3626332572"/>
              </p:ext>
            </p:extLst>
          </p:nvPr>
        </p:nvGraphicFramePr>
        <p:xfrm>
          <a:off x="381000" y="1295400"/>
          <a:ext cx="5486400" cy="248920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Spatial variation in risk</a:t>
                      </a:r>
                    </a:p>
                    <a:p>
                      <a:endParaRPr lang="en-US" sz="1800" dirty="0"/>
                    </a:p>
                  </a:txBody>
                  <a:tcPr/>
                </a:tc>
                <a:tc>
                  <a:txBody>
                    <a:bodyPr/>
                    <a:lstStyle/>
                    <a:p>
                      <a:r>
                        <a:rPr lang="en-US" sz="1800" dirty="0"/>
                        <a:t>November 5</a:t>
                      </a:r>
                      <a:r>
                        <a:rPr lang="en-US" sz="1800" baseline="30000" dirty="0"/>
                        <a:t>th</a:t>
                      </a:r>
                      <a:r>
                        <a:rPr lang="en-US" sz="1800" dirty="0"/>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Cluster analysis</a:t>
                      </a:r>
                    </a:p>
                  </a:txBody>
                  <a:tcPr/>
                </a:tc>
                <a:tc>
                  <a:txBody>
                    <a:bodyPr/>
                    <a:lstStyle/>
                    <a:p>
                      <a:r>
                        <a:rPr lang="en-US" sz="1800" dirty="0"/>
                        <a:t>November 12</a:t>
                      </a:r>
                      <a:r>
                        <a:rPr lang="en-US" sz="1800" baseline="30000" dirty="0"/>
                        <a:t>th</a:t>
                      </a:r>
                      <a:r>
                        <a:rPr lang="en-US" sz="1800" dirty="0"/>
                        <a:t> </a:t>
                      </a:r>
                    </a:p>
                  </a:txBody>
                  <a:tcPr/>
                </a:tc>
                <a:extLst>
                  <a:ext uri="{0D108BD9-81ED-4DB2-BD59-A6C34878D82A}">
                    <a16:rowId xmlns:a16="http://schemas.microsoft.com/office/drawing/2014/main" val="10004"/>
                  </a:ext>
                </a:extLst>
              </a:tr>
            </a:tbl>
          </a:graphicData>
        </a:graphic>
      </p:graphicFrame>
      <p:pic>
        <p:nvPicPr>
          <p:cNvPr id="11" name="Picture 10">
            <a:extLst>
              <a:ext uri="{FF2B5EF4-FFF2-40B4-BE49-F238E27FC236}">
                <a16:creationId xmlns:a16="http://schemas.microsoft.com/office/drawing/2014/main" id="{BE90935F-D900-A746-82E9-30DEB4110CA2}"/>
              </a:ext>
            </a:extLst>
          </p:cNvPr>
          <p:cNvPicPr>
            <a:picLocks noChangeAspect="1"/>
          </p:cNvPicPr>
          <p:nvPr/>
        </p:nvPicPr>
        <p:blipFill rotWithShape="1">
          <a:blip r:embed="rId2">
            <a:extLst>
              <a:ext uri="{28A0092B-C50C-407E-A947-70E740481C1C}">
                <a14:useLocalDpi xmlns:a14="http://schemas.microsoft.com/office/drawing/2010/main" val="0"/>
              </a:ext>
            </a:extLst>
          </a:blip>
          <a:srcRect l="19167" r="21667"/>
          <a:stretch/>
        </p:blipFill>
        <p:spPr>
          <a:xfrm>
            <a:off x="6629400" y="1657082"/>
            <a:ext cx="1676400" cy="1888901"/>
          </a:xfrm>
          <a:prstGeom prst="rect">
            <a:avLst/>
          </a:prstGeom>
        </p:spPr>
      </p:pic>
      <p:sp>
        <p:nvSpPr>
          <p:cNvPr id="12" name="TextBox 11">
            <a:extLst>
              <a:ext uri="{FF2B5EF4-FFF2-40B4-BE49-F238E27FC236}">
                <a16:creationId xmlns:a16="http://schemas.microsoft.com/office/drawing/2014/main" id="{B2B89D3D-B712-EF41-85EB-5DF39FA24AC6}"/>
              </a:ext>
            </a:extLst>
          </p:cNvPr>
          <p:cNvSpPr txBox="1"/>
          <p:nvPr/>
        </p:nvSpPr>
        <p:spPr>
          <a:xfrm>
            <a:off x="6781800" y="3657600"/>
            <a:ext cx="1370760" cy="338554"/>
          </a:xfrm>
          <a:prstGeom prst="rect">
            <a:avLst/>
          </a:prstGeom>
          <a:noFill/>
        </p:spPr>
        <p:txBody>
          <a:bodyPr wrap="none" rtlCol="0">
            <a:spAutoFit/>
          </a:bodyPr>
          <a:lstStyle/>
          <a:p>
            <a:r>
              <a:rPr lang="en-US" sz="1600" dirty="0"/>
              <a:t>Hugh Sturrock</a:t>
            </a:r>
          </a:p>
        </p:txBody>
      </p:sp>
    </p:spTree>
    <p:extLst>
      <p:ext uri="{BB962C8B-B14F-4D97-AF65-F5344CB8AC3E}">
        <p14:creationId xmlns:p14="http://schemas.microsoft.com/office/powerpoint/2010/main" val="295066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6" name="Table 5">
            <a:extLst>
              <a:ext uri="{FF2B5EF4-FFF2-40B4-BE49-F238E27FC236}">
                <a16:creationId xmlns:a16="http://schemas.microsoft.com/office/drawing/2014/main" id="{04830F97-EFBC-6F4E-984A-4C2FFD13B1A9}"/>
              </a:ext>
            </a:extLst>
          </p:cNvPr>
          <p:cNvGraphicFramePr>
            <a:graphicFrameLocks noGrp="1"/>
          </p:cNvGraphicFramePr>
          <p:nvPr>
            <p:extLst>
              <p:ext uri="{D42A27DB-BD31-4B8C-83A1-F6EECF244321}">
                <p14:modId xmlns:p14="http://schemas.microsoft.com/office/powerpoint/2010/main" val="1128241529"/>
              </p:ext>
            </p:extLst>
          </p:nvPr>
        </p:nvGraphicFramePr>
        <p:xfrm>
          <a:off x="381000" y="1295400"/>
          <a:ext cx="5486400" cy="286004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t>Session</a:t>
                      </a:r>
                    </a:p>
                  </a:txBody>
                  <a:tcPr/>
                </a:tc>
                <a:tc>
                  <a:txBody>
                    <a:bodyPr/>
                    <a:lstStyle/>
                    <a:p>
                      <a:r>
                        <a:rPr lang="en-US" dirty="0"/>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Concepts of spatial epidemiology</a:t>
                      </a:r>
                    </a:p>
                  </a:txBody>
                  <a:tcPr/>
                </a:tc>
                <a:tc>
                  <a:txBody>
                    <a:bodyPr/>
                    <a:lstStyle/>
                    <a:p>
                      <a:r>
                        <a:rPr lang="en-US" sz="1800" dirty="0"/>
                        <a:t>October 22</a:t>
                      </a:r>
                      <a:r>
                        <a:rPr lang="en-US" sz="1800" baseline="30000" dirty="0"/>
                        <a:t>nd</a:t>
                      </a:r>
                      <a:r>
                        <a:rPr lang="en-US" sz="1800" dirty="0"/>
                        <a:t> </a:t>
                      </a:r>
                    </a:p>
                  </a:txBody>
                  <a:tcPr/>
                </a:tc>
                <a:extLst>
                  <a:ext uri="{0D108BD9-81ED-4DB2-BD59-A6C34878D82A}">
                    <a16:rowId xmlns:a16="http://schemas.microsoft.com/office/drawing/2014/main" val="10001"/>
                  </a:ext>
                </a:extLst>
              </a:tr>
              <a:tr h="370840">
                <a:tc>
                  <a:txBody>
                    <a:bodyPr/>
                    <a:lstStyle/>
                    <a:p>
                      <a:r>
                        <a:rPr lang="en-US" sz="1800" dirty="0"/>
                        <a:t>Manipulating and relating spatial data</a:t>
                      </a:r>
                    </a:p>
                  </a:txBody>
                  <a:tcPr/>
                </a:tc>
                <a:tc>
                  <a:txBody>
                    <a:bodyPr/>
                    <a:lstStyle/>
                    <a:p>
                      <a:r>
                        <a:rPr lang="en-US" sz="1800" dirty="0"/>
                        <a:t>October 29</a:t>
                      </a:r>
                      <a:r>
                        <a:rPr lang="en-US" sz="1800" baseline="30000" dirty="0"/>
                        <a:t>th</a:t>
                      </a:r>
                      <a:r>
                        <a:rPr lang="en-US" sz="1800" dirty="0"/>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Spatial variation in risk</a:t>
                      </a:r>
                    </a:p>
                    <a:p>
                      <a:endParaRPr lang="en-US" sz="1800" dirty="0"/>
                    </a:p>
                  </a:txBody>
                  <a:tcPr/>
                </a:tc>
                <a:tc>
                  <a:txBody>
                    <a:bodyPr/>
                    <a:lstStyle/>
                    <a:p>
                      <a:r>
                        <a:rPr lang="en-US" sz="1800" dirty="0"/>
                        <a:t>November 5</a:t>
                      </a:r>
                      <a:r>
                        <a:rPr lang="en-US" sz="1800" baseline="30000" dirty="0"/>
                        <a:t>th</a:t>
                      </a:r>
                      <a:r>
                        <a:rPr lang="en-US" sz="1800" dirty="0"/>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Cluster analysis</a:t>
                      </a:r>
                    </a:p>
                  </a:txBody>
                  <a:tcPr/>
                </a:tc>
                <a:tc>
                  <a:txBody>
                    <a:bodyPr/>
                    <a:lstStyle/>
                    <a:p>
                      <a:r>
                        <a:rPr lang="en-US" sz="1800" dirty="0"/>
                        <a:t>November 12</a:t>
                      </a:r>
                      <a:r>
                        <a:rPr lang="en-US" sz="1800" baseline="30000" dirty="0"/>
                        <a:t>th</a:t>
                      </a:r>
                      <a:r>
                        <a:rPr lang="en-US" sz="1800" dirty="0"/>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Working with remote sensing data</a:t>
                      </a:r>
                      <a:endParaRPr lang="en-US" sz="1800" dirty="0"/>
                    </a:p>
                  </a:txBody>
                  <a:tcPr/>
                </a:tc>
                <a:tc>
                  <a:txBody>
                    <a:bodyPr/>
                    <a:lstStyle/>
                    <a:p>
                      <a:r>
                        <a:rPr lang="en-US" sz="1800" dirty="0"/>
                        <a:t>November 19</a:t>
                      </a:r>
                      <a:r>
                        <a:rPr lang="en-US" sz="1800" baseline="30000" dirty="0"/>
                        <a:t>th</a:t>
                      </a:r>
                      <a:r>
                        <a:rPr lang="en-US" sz="1800" dirty="0"/>
                        <a:t> </a:t>
                      </a:r>
                    </a:p>
                  </a:txBody>
                  <a:tcPr/>
                </a:tc>
                <a:extLst>
                  <a:ext uri="{0D108BD9-81ED-4DB2-BD59-A6C34878D82A}">
                    <a16:rowId xmlns:a16="http://schemas.microsoft.com/office/drawing/2014/main" val="10005"/>
                  </a:ext>
                </a:extLst>
              </a:tr>
            </a:tbl>
          </a:graphicData>
        </a:graphic>
      </p:graphicFrame>
      <p:pic>
        <p:nvPicPr>
          <p:cNvPr id="12" name="Picture 2" descr="https://yt3.ggpht.com/-1VBikF0hgV8/AAAAAAAAAAI/AAAAAAAAAAA/FqcgkAulS2U/s900-c-k-no/photo.jpg">
            <a:extLst>
              <a:ext uri="{FF2B5EF4-FFF2-40B4-BE49-F238E27FC236}">
                <a16:creationId xmlns:a16="http://schemas.microsoft.com/office/drawing/2014/main" id="{BBE7F88E-8379-3E4F-BA97-02B20D30A0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1752600"/>
            <a:ext cx="2362200" cy="236220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a:extLst>
              <a:ext uri="{FF2B5EF4-FFF2-40B4-BE49-F238E27FC236}">
                <a16:creationId xmlns:a16="http://schemas.microsoft.com/office/drawing/2014/main" id="{7FDFB11E-6E19-6E47-8033-E277CF076A6D}"/>
              </a:ext>
            </a:extLst>
          </p:cNvPr>
          <p:cNvSpPr txBox="1"/>
          <p:nvPr/>
        </p:nvSpPr>
        <p:spPr>
          <a:xfrm>
            <a:off x="6324600" y="4311134"/>
            <a:ext cx="2134815" cy="369332"/>
          </a:xfrm>
          <a:prstGeom prst="rect">
            <a:avLst/>
          </a:prstGeom>
          <a:noFill/>
        </p:spPr>
        <p:txBody>
          <a:bodyPr wrap="none" rtlCol="0">
            <a:spAutoFit/>
          </a:bodyPr>
          <a:lstStyle/>
          <a:p>
            <a:r>
              <a:rPr lang="en-US" dirty="0"/>
              <a:t>Alemayehu Midekisa</a:t>
            </a:r>
          </a:p>
        </p:txBody>
      </p:sp>
    </p:spTree>
    <p:extLst>
      <p:ext uri="{BB962C8B-B14F-4D97-AF65-F5344CB8AC3E}">
        <p14:creationId xmlns:p14="http://schemas.microsoft.com/office/powerpoint/2010/main" val="1032126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0838"/>
            <a:ext cx="8229600" cy="792162"/>
          </a:xfrm>
        </p:spPr>
        <p:txBody>
          <a:bodyPr>
            <a:normAutofit/>
          </a:bodyPr>
          <a:lstStyle/>
          <a:p>
            <a:pPr algn="l"/>
            <a:r>
              <a:rPr lang="en-US" sz="3600" b="1" dirty="0">
                <a:solidFill>
                  <a:srgbClr val="C00000"/>
                </a:solidFill>
              </a:rPr>
              <a:t>Overview</a:t>
            </a:r>
          </a:p>
        </p:txBody>
      </p:sp>
      <p:graphicFrame>
        <p:nvGraphicFramePr>
          <p:cNvPr id="8" name="Table 7">
            <a:extLst>
              <a:ext uri="{FF2B5EF4-FFF2-40B4-BE49-F238E27FC236}">
                <a16:creationId xmlns:a16="http://schemas.microsoft.com/office/drawing/2014/main" id="{C35C12F3-64AF-AA49-B1B5-EF2DE124682C}"/>
              </a:ext>
            </a:extLst>
          </p:cNvPr>
          <p:cNvGraphicFramePr>
            <a:graphicFrameLocks noGrp="1"/>
          </p:cNvGraphicFramePr>
          <p:nvPr>
            <p:extLst>
              <p:ext uri="{D42A27DB-BD31-4B8C-83A1-F6EECF244321}">
                <p14:modId xmlns:p14="http://schemas.microsoft.com/office/powerpoint/2010/main" val="3627069932"/>
              </p:ext>
            </p:extLst>
          </p:nvPr>
        </p:nvGraphicFramePr>
        <p:xfrm>
          <a:off x="381000" y="1295400"/>
          <a:ext cx="5486400" cy="3261360"/>
        </p:xfrm>
        <a:graphic>
          <a:graphicData uri="http://schemas.openxmlformats.org/drawingml/2006/table">
            <a:tbl>
              <a:tblPr firstRow="1" bandRow="1">
                <a:tableStyleId>{5C22544A-7EE6-4342-B048-85BDC9FD1C3A}</a:tableStyleId>
              </a:tblPr>
              <a:tblGrid>
                <a:gridCol w="3727669">
                  <a:extLst>
                    <a:ext uri="{9D8B030D-6E8A-4147-A177-3AD203B41FA5}">
                      <a16:colId xmlns:a16="http://schemas.microsoft.com/office/drawing/2014/main" val="20000"/>
                    </a:ext>
                  </a:extLst>
                </a:gridCol>
                <a:gridCol w="1758731">
                  <a:extLst>
                    <a:ext uri="{9D8B030D-6E8A-4147-A177-3AD203B41FA5}">
                      <a16:colId xmlns:a16="http://schemas.microsoft.com/office/drawing/2014/main" val="20001"/>
                    </a:ext>
                  </a:extLst>
                </a:gridCol>
              </a:tblGrid>
              <a:tr h="370840">
                <a:tc>
                  <a:txBody>
                    <a:bodyPr/>
                    <a:lstStyle/>
                    <a:p>
                      <a:r>
                        <a:rPr lang="en-US" dirty="0">
                          <a:latin typeface="Arial" panose="020B0604020202020204" pitchFamily="34" charset="0"/>
                          <a:cs typeface="Arial" panose="020B0604020202020204" pitchFamily="34" charset="0"/>
                        </a:rPr>
                        <a:t>Session</a:t>
                      </a:r>
                    </a:p>
                  </a:txBody>
                  <a:tcPr/>
                </a:tc>
                <a:tc>
                  <a:txBody>
                    <a:bodyPr/>
                    <a:lstStyle/>
                    <a:p>
                      <a:r>
                        <a:rPr lang="en-US" dirty="0">
                          <a:latin typeface="Arial" panose="020B0604020202020204" pitchFamily="34" charset="0"/>
                          <a:cs typeface="Arial" panose="020B0604020202020204" pitchFamily="34" charset="0"/>
                        </a:rPr>
                        <a:t>Week start</a:t>
                      </a:r>
                    </a:p>
                  </a:txBody>
                  <a:tcPr/>
                </a:tc>
                <a:extLst>
                  <a:ext uri="{0D108BD9-81ED-4DB2-BD59-A6C34878D82A}">
                    <a16:rowId xmlns:a16="http://schemas.microsoft.com/office/drawing/2014/main" val="10000"/>
                  </a:ext>
                </a:extLst>
              </a:tr>
              <a:tr h="467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Concepts of spatial epidemiology</a:t>
                      </a:r>
                    </a:p>
                  </a:txBody>
                  <a:tcPr/>
                </a:tc>
                <a:tc>
                  <a:txBody>
                    <a:bodyPr/>
                    <a:lstStyle/>
                    <a:p>
                      <a:r>
                        <a:rPr lang="en-US" sz="1800" dirty="0">
                          <a:latin typeface="Arial" panose="020B0604020202020204" pitchFamily="34" charset="0"/>
                          <a:cs typeface="Arial" panose="020B0604020202020204" pitchFamily="34" charset="0"/>
                        </a:rPr>
                        <a:t>October 22</a:t>
                      </a:r>
                      <a:r>
                        <a:rPr lang="en-US" sz="1800" baseline="30000" dirty="0">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1"/>
                  </a:ext>
                </a:extLst>
              </a:tr>
              <a:tr h="370840">
                <a:tc>
                  <a:txBody>
                    <a:bodyPr/>
                    <a:lstStyle/>
                    <a:p>
                      <a:r>
                        <a:rPr lang="en-US" sz="1800" dirty="0">
                          <a:latin typeface="Arial" panose="020B0604020202020204" pitchFamily="34" charset="0"/>
                          <a:cs typeface="Arial" panose="020B0604020202020204" pitchFamily="34" charset="0"/>
                        </a:rPr>
                        <a:t>Manipulating and relating spatial data</a:t>
                      </a:r>
                    </a:p>
                  </a:txBody>
                  <a:tcPr/>
                </a:tc>
                <a:tc>
                  <a:txBody>
                    <a:bodyPr/>
                    <a:lstStyle/>
                    <a:p>
                      <a:r>
                        <a:rPr lang="en-US" sz="1800" dirty="0">
                          <a:latin typeface="Arial" panose="020B0604020202020204" pitchFamily="34" charset="0"/>
                          <a:cs typeface="Arial" panose="020B0604020202020204" pitchFamily="34" charset="0"/>
                        </a:rPr>
                        <a:t>October 29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Spatial variation in risk</a:t>
                      </a:r>
                    </a:p>
                    <a:p>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5</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Cluster analysis</a:t>
                      </a:r>
                    </a:p>
                  </a:txBody>
                  <a:tcPr/>
                </a:tc>
                <a:tc>
                  <a:txBody>
                    <a:bodyPr/>
                    <a:lstStyle/>
                    <a:p>
                      <a:r>
                        <a:rPr lang="en-US" sz="1800" dirty="0">
                          <a:latin typeface="Arial" panose="020B0604020202020204" pitchFamily="34" charset="0"/>
                          <a:cs typeface="Arial" panose="020B0604020202020204" pitchFamily="34" charset="0"/>
                        </a:rPr>
                        <a:t>November 12</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rial" panose="020B0604020202020204" pitchFamily="34" charset="0"/>
                          <a:ea typeface="+mn-ea"/>
                          <a:cs typeface="Arial" panose="020B0604020202020204" pitchFamily="34" charset="0"/>
                        </a:rPr>
                        <a:t>Working with remote sensing data</a:t>
                      </a:r>
                      <a:endParaRPr lang="en-US" sz="1800" dirty="0">
                        <a:latin typeface="Arial" panose="020B0604020202020204" pitchFamily="34" charset="0"/>
                        <a:cs typeface="Arial" panose="020B0604020202020204" pitchFamily="34" charset="0"/>
                      </a:endParaRPr>
                    </a:p>
                  </a:txBody>
                  <a:tcPr/>
                </a:tc>
                <a:tc>
                  <a:txBody>
                    <a:bodyPr/>
                    <a:lstStyle/>
                    <a:p>
                      <a:r>
                        <a:rPr lang="en-US" sz="1800" dirty="0">
                          <a:latin typeface="Arial" panose="020B0604020202020204" pitchFamily="34" charset="0"/>
                          <a:cs typeface="Arial" panose="020B0604020202020204" pitchFamily="34" charset="0"/>
                        </a:rPr>
                        <a:t>November 19</a:t>
                      </a:r>
                      <a:r>
                        <a:rPr lang="en-US" sz="1800" baseline="30000" dirty="0">
                          <a:latin typeface="Arial" panose="020B0604020202020204" pitchFamily="34" charset="0"/>
                          <a:cs typeface="Arial" panose="020B0604020202020204" pitchFamily="34" charset="0"/>
                        </a:rPr>
                        <a:t>th</a:t>
                      </a:r>
                      <a:r>
                        <a:rPr lang="en-US" sz="1800" dirty="0">
                          <a:latin typeface="Arial" panose="020B0604020202020204" pitchFamily="34" charset="0"/>
                          <a:cs typeface="Arial" panose="020B0604020202020204" pitchFamily="34" charset="0"/>
                        </a:rPr>
                        <a:t> </a:t>
                      </a:r>
                    </a:p>
                  </a:txBody>
                  <a:tcPr/>
                </a:tc>
                <a:extLst>
                  <a:ext uri="{0D108BD9-81ED-4DB2-BD59-A6C34878D82A}">
                    <a16:rowId xmlns:a16="http://schemas.microsoft.com/office/drawing/2014/main" val="10005"/>
                  </a:ext>
                </a:extLst>
              </a:tr>
              <a:tr h="370840">
                <a:tc>
                  <a:txBody>
                    <a:bodyPr/>
                    <a:lstStyle/>
                    <a:p>
                      <a:pPr rtl="0" fontAlgn="t">
                        <a:spcBef>
                          <a:spcPts val="600"/>
                        </a:spcBef>
                        <a:spcAft>
                          <a:spcPts val="600"/>
                        </a:spcAft>
                      </a:pPr>
                      <a:r>
                        <a:rPr lang="en-US" sz="1800" b="0" i="0" u="none" strike="noStrike" dirty="0">
                          <a:solidFill>
                            <a:srgbClr val="000000"/>
                          </a:solidFill>
                          <a:effectLst/>
                          <a:latin typeface="Arial" panose="020B0604020202020204" pitchFamily="34" charset="0"/>
                          <a:cs typeface="Arial" panose="020B0604020202020204" pitchFamily="34" charset="0"/>
                        </a:rPr>
                        <a:t>Intro</a:t>
                      </a:r>
                      <a:r>
                        <a:rPr lang="en-US" sz="1800" b="0" i="0" u="none" strike="noStrike" baseline="0" dirty="0">
                          <a:solidFill>
                            <a:srgbClr val="000000"/>
                          </a:solidFill>
                          <a:effectLst/>
                          <a:latin typeface="Arial" panose="020B0604020202020204" pitchFamily="34" charset="0"/>
                          <a:cs typeface="Arial" panose="020B0604020202020204" pitchFamily="34" charset="0"/>
                        </a:rPr>
                        <a:t> to s</a:t>
                      </a:r>
                      <a:r>
                        <a:rPr lang="en-US" sz="1800" b="0" i="0" u="none" strike="noStrike" dirty="0">
                          <a:solidFill>
                            <a:srgbClr val="000000"/>
                          </a:solidFill>
                          <a:effectLst/>
                          <a:latin typeface="Arial" panose="020B0604020202020204" pitchFamily="34" charset="0"/>
                          <a:cs typeface="Arial" panose="020B0604020202020204" pitchFamily="34" charset="0"/>
                        </a:rPr>
                        <a:t>patial regression analysis</a:t>
                      </a:r>
                      <a:endParaRPr lang="en-US" sz="1800" dirty="0">
                        <a:effectLst/>
                        <a:latin typeface="Arial" panose="020B0604020202020204" pitchFamily="34" charset="0"/>
                        <a:cs typeface="Arial" panose="020B0604020202020204" pitchFamily="34" charset="0"/>
                      </a:endParaRPr>
                    </a:p>
                  </a:txBody>
                  <a:tcPr marL="63500" marR="63500" marT="63500" marB="63500"/>
                </a:tc>
                <a:tc>
                  <a:txBody>
                    <a:bodyPr/>
                    <a:lstStyle/>
                    <a:p>
                      <a:r>
                        <a:rPr lang="en-US" sz="1800" dirty="0">
                          <a:latin typeface="Arial" panose="020B0604020202020204" pitchFamily="34" charset="0"/>
                          <a:cs typeface="Arial" panose="020B0604020202020204" pitchFamily="34" charset="0"/>
                        </a:rPr>
                        <a:t>November 26</a:t>
                      </a:r>
                      <a:r>
                        <a:rPr lang="en-US" sz="1800" baseline="30000" dirty="0">
                          <a:latin typeface="Arial" panose="020B0604020202020204" pitchFamily="34" charset="0"/>
                          <a:cs typeface="Arial" panose="020B0604020202020204" pitchFamily="34" charset="0"/>
                        </a:rPr>
                        <a:t>th</a:t>
                      </a:r>
                      <a:endParaRPr lang="en-US"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bl>
          </a:graphicData>
        </a:graphic>
      </p:graphicFrame>
      <p:pic>
        <p:nvPicPr>
          <p:cNvPr id="9" name="Picture 8">
            <a:extLst>
              <a:ext uri="{FF2B5EF4-FFF2-40B4-BE49-F238E27FC236}">
                <a16:creationId xmlns:a16="http://schemas.microsoft.com/office/drawing/2014/main" id="{0254A3B7-98D8-2747-BC13-E60C15B4E6F2}"/>
              </a:ext>
            </a:extLst>
          </p:cNvPr>
          <p:cNvPicPr>
            <a:picLocks noChangeAspect="1"/>
          </p:cNvPicPr>
          <p:nvPr/>
        </p:nvPicPr>
        <p:blipFill>
          <a:blip r:embed="rId2"/>
          <a:stretch>
            <a:fillRect/>
          </a:stretch>
        </p:blipFill>
        <p:spPr>
          <a:xfrm>
            <a:off x="6324600" y="1752600"/>
            <a:ext cx="2235200" cy="2235200"/>
          </a:xfrm>
          <a:prstGeom prst="rect">
            <a:avLst/>
          </a:prstGeom>
        </p:spPr>
      </p:pic>
      <p:sp>
        <p:nvSpPr>
          <p:cNvPr id="10" name="TextBox 9">
            <a:extLst>
              <a:ext uri="{FF2B5EF4-FFF2-40B4-BE49-F238E27FC236}">
                <a16:creationId xmlns:a16="http://schemas.microsoft.com/office/drawing/2014/main" id="{0A831C02-D587-B04F-8950-2F44ED3F7765}"/>
              </a:ext>
            </a:extLst>
          </p:cNvPr>
          <p:cNvSpPr txBox="1"/>
          <p:nvPr/>
        </p:nvSpPr>
        <p:spPr>
          <a:xfrm>
            <a:off x="6570743" y="4102854"/>
            <a:ext cx="1742913" cy="369332"/>
          </a:xfrm>
          <a:prstGeom prst="rect">
            <a:avLst/>
          </a:prstGeom>
          <a:noFill/>
        </p:spPr>
        <p:txBody>
          <a:bodyPr wrap="none" rtlCol="0">
            <a:spAutoFit/>
          </a:bodyPr>
          <a:lstStyle/>
          <a:p>
            <a:r>
              <a:rPr lang="en-US" dirty="0"/>
              <a:t>Ricardo Andrade</a:t>
            </a:r>
          </a:p>
        </p:txBody>
      </p:sp>
    </p:spTree>
    <p:extLst>
      <p:ext uri="{BB962C8B-B14F-4D97-AF65-F5344CB8AC3E}">
        <p14:creationId xmlns:p14="http://schemas.microsoft.com/office/powerpoint/2010/main" val="3303545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D48B5BD4-FF7D-3A40-9704-B2247CDE2665}">
  <we:reference id="wa104221182" version="3.3.0.0" store="en-US" storeType="OMEX"/>
  <we:alternateReferences>
    <we:reference id="wa104221182" version="3.3.0.0" store="wa104221182" storeType="OMEX"/>
  </we:alternateReferences>
  <we:properties>
    <we:property name="autoplay" value="0"/>
    <we:property name="endtime" value="0"/>
    <we:property name="slideId" value="298"/>
    <we:property name="starttime" value="0"/>
    <we:property name="vid" value="&quot;https://www.youtube.com/watch?v=QMTZ86P0bJ4&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Clarity.thmx</Template>
  <TotalTime>29087</TotalTime>
  <Words>1209</Words>
  <Application>Microsoft Macintosh PowerPoint</Application>
  <PresentationFormat>On-screen Show (4:3)</PresentationFormat>
  <Paragraphs>269</Paragraphs>
  <Slides>52</Slides>
  <Notes>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Calibri</vt:lpstr>
      <vt:lpstr>Clarity</vt:lpstr>
      <vt:lpstr>PowerPoint Presentation</vt:lpstr>
      <vt:lpstr>Course Objectives</vt:lpstr>
      <vt:lpstr>The Team</vt:lpstr>
      <vt:lpstr>Overview</vt:lpstr>
      <vt:lpstr>Overview</vt:lpstr>
      <vt:lpstr>Overview</vt:lpstr>
      <vt:lpstr>Overview</vt:lpstr>
      <vt:lpstr>Overview</vt:lpstr>
      <vt:lpstr>Overview</vt:lpstr>
      <vt:lpstr>Overview</vt:lpstr>
      <vt:lpstr>Overview</vt:lpstr>
      <vt:lpstr>Grades</vt:lpstr>
      <vt:lpstr>PowerPoint Presentation</vt:lpstr>
      <vt:lpstr>Spatial Data Types</vt:lpstr>
      <vt:lpstr>PowerPoint Presentation</vt:lpstr>
      <vt:lpstr>PowerPoint Presentation</vt:lpstr>
      <vt:lpstr>Spatial Data Types</vt:lpstr>
      <vt:lpstr>Spatial Data Types</vt:lpstr>
      <vt:lpstr>PowerPoint Presentation</vt:lpstr>
      <vt:lpstr>PowerPoint Presentation</vt:lpstr>
      <vt:lpstr>1. Identify Errors/Outliers</vt:lpstr>
      <vt:lpstr>1. Identify Errors/Outliers</vt:lpstr>
      <vt:lpstr>2. Identify Trends</vt:lpstr>
      <vt:lpstr>PowerPoint Presentation</vt:lpstr>
      <vt:lpstr>PowerPoint Presentation</vt:lpstr>
      <vt:lpstr>PowerPoint Presentation</vt:lpstr>
      <vt:lpstr>Choropleth Maps</vt:lpstr>
      <vt:lpstr>PowerPoint Presentation</vt:lpstr>
      <vt:lpstr>PowerPoint Presentation</vt:lpstr>
      <vt:lpstr>PowerPoint Presentation</vt:lpstr>
      <vt:lpstr>Disadvantages of choropleths</vt:lpstr>
      <vt:lpstr>PowerPoint Presentation</vt:lpstr>
      <vt:lpstr>Disadvantages of choropleths</vt:lpstr>
      <vt:lpstr>Disadvantages of choropleths</vt:lpstr>
      <vt:lpstr>Disadvantages of choropleths</vt:lpstr>
      <vt:lpstr>Cartograms</vt:lpstr>
      <vt:lpstr>PowerPoint Presentation</vt:lpstr>
      <vt:lpstr>PowerPoint Presentation</vt:lpstr>
      <vt:lpstr>PowerPoint Presentation</vt:lpstr>
      <vt:lpstr>PowerPoint Presentation</vt:lpstr>
      <vt:lpstr>PowerPoint Presentation</vt:lpstr>
      <vt:lpstr>PowerPoint Presentation</vt:lpstr>
      <vt:lpstr>Density Estimates </vt:lpstr>
      <vt:lpstr>Density Estimates </vt:lpstr>
      <vt:lpstr>Interpolation </vt:lpstr>
      <vt:lpstr>PowerPoint Presentation</vt:lpstr>
      <vt:lpstr>Ecological Bias</vt:lpstr>
      <vt:lpstr>PowerPoint Presentation</vt:lpstr>
      <vt:lpstr>Cluster Detection</vt:lpstr>
      <vt:lpstr>PowerPoint Presentation</vt:lpstr>
      <vt:lpstr>Questions?</vt:lpstr>
      <vt:lpstr>Visualizing data in R</vt:lpstr>
    </vt:vector>
  </TitlesOfParts>
  <Company>UCSF</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Sturrock, Hugh</dc:creator>
  <cp:lastModifiedBy>Hugh Sturrock</cp:lastModifiedBy>
  <cp:revision>77</cp:revision>
  <dcterms:created xsi:type="dcterms:W3CDTF">2015-08-05T20:54:29Z</dcterms:created>
  <dcterms:modified xsi:type="dcterms:W3CDTF">2018-10-10T22:34:25Z</dcterms:modified>
</cp:coreProperties>
</file>